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1847" r:id="rId5"/>
    <p:sldId id="1850" r:id="rId6"/>
    <p:sldId id="717" r:id="rId7"/>
    <p:sldId id="646" r:id="rId8"/>
    <p:sldId id="1732" r:id="rId9"/>
    <p:sldId id="1735" r:id="rId10"/>
    <p:sldId id="1736" r:id="rId11"/>
    <p:sldId id="1853" r:id="rId12"/>
    <p:sldId id="738" r:id="rId13"/>
    <p:sldId id="1959" r:id="rId14"/>
    <p:sldId id="1841" r:id="rId15"/>
    <p:sldId id="1960" r:id="rId16"/>
    <p:sldId id="739" r:id="rId17"/>
    <p:sldId id="1737" r:id="rId18"/>
    <p:sldId id="797" r:id="rId19"/>
    <p:sldId id="1827" r:id="rId20"/>
    <p:sldId id="1789" r:id="rId21"/>
    <p:sldId id="1978" r:id="rId22"/>
    <p:sldId id="832" r:id="rId23"/>
    <p:sldId id="462" r:id="rId24"/>
    <p:sldId id="1767" r:id="rId25"/>
    <p:sldId id="461" r:id="rId26"/>
    <p:sldId id="1830" r:id="rId27"/>
    <p:sldId id="1728" r:id="rId28"/>
    <p:sldId id="1859" r:id="rId29"/>
    <p:sldId id="1860" r:id="rId30"/>
    <p:sldId id="1729" r:id="rId31"/>
    <p:sldId id="737" r:id="rId32"/>
    <p:sldId id="2147379121" r:id="rId33"/>
    <p:sldId id="1961" r:id="rId34"/>
    <p:sldId id="354" r:id="rId35"/>
    <p:sldId id="1962" r:id="rId36"/>
    <p:sldId id="1820" r:id="rId37"/>
    <p:sldId id="1987" r:id="rId38"/>
    <p:sldId id="1975" r:id="rId39"/>
    <p:sldId id="1876" r:id="rId40"/>
    <p:sldId id="1955" r:id="rId41"/>
    <p:sldId id="1981" r:id="rId42"/>
    <p:sldId id="1982" r:id="rId43"/>
    <p:sldId id="1983" r:id="rId44"/>
    <p:sldId id="272" r:id="rId45"/>
    <p:sldId id="1826" r:id="rId46"/>
    <p:sldId id="1835" r:id="rId47"/>
    <p:sldId id="449" r:id="rId48"/>
    <p:sldId id="2147379108" r:id="rId49"/>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23A"/>
    <a:srgbClr val="0091B8"/>
    <a:srgbClr val="006986"/>
    <a:srgbClr val="578438"/>
    <a:srgbClr val="61943E"/>
    <a:srgbClr val="75B34B"/>
    <a:srgbClr val="CDE4BE"/>
    <a:srgbClr val="BDDBA9"/>
    <a:srgbClr val="598B3D"/>
    <a:srgbClr val="8FC2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ECB9DF-85C5-4414-9C68-87681A8A15D5}" v="10" dt="2025-02-11T22:53:25.5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328" autoAdjust="0"/>
  </p:normalViewPr>
  <p:slideViewPr>
    <p:cSldViewPr snapToGrid="0">
      <p:cViewPr varScale="1">
        <p:scale>
          <a:sx n="120" d="100"/>
          <a:sy n="120" d="100"/>
        </p:scale>
        <p:origin x="280"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0258B6-9824-4EF1-BAFD-EC3507513E3D}"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8FE9361C-D42A-4DC7-AC36-D1EC201065CC}">
      <dgm:prSet/>
      <dgm:spPr/>
      <dgm:t>
        <a:bodyPr/>
        <a:lstStyle/>
        <a:p>
          <a:pPr>
            <a:defRPr cap="all"/>
          </a:pPr>
          <a:r>
            <a:rPr lang="nb-NO"/>
            <a:t>Hvordan</a:t>
          </a:r>
          <a:endParaRPr lang="en-US"/>
        </a:p>
      </dgm:t>
    </dgm:pt>
    <dgm:pt modelId="{E35EA3F6-4F89-4555-A3F6-34E88EFE488E}" type="parTrans" cxnId="{D996378F-57C4-4C02-B3A6-DB6B260E3590}">
      <dgm:prSet/>
      <dgm:spPr/>
      <dgm:t>
        <a:bodyPr/>
        <a:lstStyle/>
        <a:p>
          <a:endParaRPr lang="en-US"/>
        </a:p>
      </dgm:t>
    </dgm:pt>
    <dgm:pt modelId="{A6574706-6F10-4177-ACC7-10F14C6B62A1}" type="sibTrans" cxnId="{D996378F-57C4-4C02-B3A6-DB6B260E3590}">
      <dgm:prSet/>
      <dgm:spPr/>
      <dgm:t>
        <a:bodyPr/>
        <a:lstStyle/>
        <a:p>
          <a:endParaRPr lang="en-US"/>
        </a:p>
      </dgm:t>
    </dgm:pt>
    <dgm:pt modelId="{BFD69474-8DB0-4EFC-A61B-695710E81A0A}">
      <dgm:prSet/>
      <dgm:spPr/>
      <dgm:t>
        <a:bodyPr/>
        <a:lstStyle/>
        <a:p>
          <a:pPr>
            <a:defRPr cap="all"/>
          </a:pPr>
          <a:r>
            <a:rPr lang="nb-NO"/>
            <a:t>Innhold</a:t>
          </a:r>
          <a:endParaRPr lang="en-US"/>
        </a:p>
      </dgm:t>
    </dgm:pt>
    <dgm:pt modelId="{E2FFA49D-0796-439F-8B16-F5732FECF4A6}" type="parTrans" cxnId="{E9FA7235-17BA-4BB2-A6BB-7F2AE8CA18C2}">
      <dgm:prSet/>
      <dgm:spPr/>
      <dgm:t>
        <a:bodyPr/>
        <a:lstStyle/>
        <a:p>
          <a:endParaRPr lang="en-US"/>
        </a:p>
      </dgm:t>
    </dgm:pt>
    <dgm:pt modelId="{2497C6F7-D6E6-4CD6-B4CF-30883EB633BA}" type="sibTrans" cxnId="{E9FA7235-17BA-4BB2-A6BB-7F2AE8CA18C2}">
      <dgm:prSet/>
      <dgm:spPr/>
      <dgm:t>
        <a:bodyPr/>
        <a:lstStyle/>
        <a:p>
          <a:endParaRPr lang="en-US"/>
        </a:p>
      </dgm:t>
    </dgm:pt>
    <dgm:pt modelId="{B0D2D29D-9E3C-43BC-9F1E-A7DC7B225170}">
      <dgm:prSet/>
      <dgm:spPr/>
      <dgm:t>
        <a:bodyPr/>
        <a:lstStyle/>
        <a:p>
          <a:pPr>
            <a:defRPr cap="all"/>
          </a:pPr>
          <a:r>
            <a:rPr lang="nb-NO"/>
            <a:t>Frekvens</a:t>
          </a:r>
          <a:endParaRPr lang="en-US"/>
        </a:p>
      </dgm:t>
    </dgm:pt>
    <dgm:pt modelId="{3B79BB4A-1501-458B-A4F0-5514D53EE828}" type="parTrans" cxnId="{B213D3FD-D28F-4C85-A22E-43E4468B2E69}">
      <dgm:prSet/>
      <dgm:spPr/>
      <dgm:t>
        <a:bodyPr/>
        <a:lstStyle/>
        <a:p>
          <a:endParaRPr lang="en-US"/>
        </a:p>
      </dgm:t>
    </dgm:pt>
    <dgm:pt modelId="{7D4090D3-3FC1-4BE6-83D7-F52E9C2A63E8}" type="sibTrans" cxnId="{B213D3FD-D28F-4C85-A22E-43E4468B2E69}">
      <dgm:prSet/>
      <dgm:spPr/>
      <dgm:t>
        <a:bodyPr/>
        <a:lstStyle/>
        <a:p>
          <a:endParaRPr lang="en-US"/>
        </a:p>
      </dgm:t>
    </dgm:pt>
    <dgm:pt modelId="{988E7AA5-AF51-45F4-94CF-239A5969EF9E}">
      <dgm:prSet/>
      <dgm:spPr/>
      <dgm:t>
        <a:bodyPr/>
        <a:lstStyle/>
        <a:p>
          <a:pPr>
            <a:defRPr cap="all"/>
          </a:pPr>
          <a:r>
            <a:rPr lang="nb-NO"/>
            <a:t>Revisjon</a:t>
          </a:r>
          <a:endParaRPr lang="en-US"/>
        </a:p>
      </dgm:t>
    </dgm:pt>
    <dgm:pt modelId="{D04E32F5-702F-41AF-BE0A-E8F57DF48A12}" type="parTrans" cxnId="{0050B6D4-BA11-49AA-8355-4DC65EEEC2E0}">
      <dgm:prSet/>
      <dgm:spPr/>
      <dgm:t>
        <a:bodyPr/>
        <a:lstStyle/>
        <a:p>
          <a:endParaRPr lang="en-US"/>
        </a:p>
      </dgm:t>
    </dgm:pt>
    <dgm:pt modelId="{40B10BD3-90D3-445F-BEAB-D65D38EFD429}" type="sibTrans" cxnId="{0050B6D4-BA11-49AA-8355-4DC65EEEC2E0}">
      <dgm:prSet/>
      <dgm:spPr/>
      <dgm:t>
        <a:bodyPr/>
        <a:lstStyle/>
        <a:p>
          <a:endParaRPr lang="en-US"/>
        </a:p>
      </dgm:t>
    </dgm:pt>
    <dgm:pt modelId="{C08495E5-E9D3-479C-8A2F-562F5B4663A1}" type="pres">
      <dgm:prSet presAssocID="{090258B6-9824-4EF1-BAFD-EC3507513E3D}" presName="root" presStyleCnt="0">
        <dgm:presLayoutVars>
          <dgm:dir/>
          <dgm:resizeHandles val="exact"/>
        </dgm:presLayoutVars>
      </dgm:prSet>
      <dgm:spPr/>
    </dgm:pt>
    <dgm:pt modelId="{CE6F95BD-3FC7-4AF8-8BC0-B00B9D2D62C0}" type="pres">
      <dgm:prSet presAssocID="{8FE9361C-D42A-4DC7-AC36-D1EC201065CC}" presName="compNode" presStyleCnt="0"/>
      <dgm:spPr/>
    </dgm:pt>
    <dgm:pt modelId="{48E1C953-9DD7-4F98-B072-D40ACD59258E}" type="pres">
      <dgm:prSet presAssocID="{8FE9361C-D42A-4DC7-AC36-D1EC201065CC}" presName="iconBgRect" presStyleLbl="bgShp" presStyleIdx="0" presStyleCnt="4"/>
      <dgm:spPr/>
    </dgm:pt>
    <dgm:pt modelId="{BD234E18-98B8-4F54-A105-6F39F38B00C1}" type="pres">
      <dgm:prSet presAssocID="{8FE9361C-D42A-4DC7-AC36-D1EC201065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06413950-1E49-4597-B9BF-4429F63A67D2}" type="pres">
      <dgm:prSet presAssocID="{8FE9361C-D42A-4DC7-AC36-D1EC201065CC}" presName="spaceRect" presStyleCnt="0"/>
      <dgm:spPr/>
    </dgm:pt>
    <dgm:pt modelId="{5B70C36C-370E-4180-B3AD-9BB74E8150EB}" type="pres">
      <dgm:prSet presAssocID="{8FE9361C-D42A-4DC7-AC36-D1EC201065CC}" presName="textRect" presStyleLbl="revTx" presStyleIdx="0" presStyleCnt="4">
        <dgm:presLayoutVars>
          <dgm:chMax val="1"/>
          <dgm:chPref val="1"/>
        </dgm:presLayoutVars>
      </dgm:prSet>
      <dgm:spPr/>
    </dgm:pt>
    <dgm:pt modelId="{9FBCAE1D-481D-4FBE-B175-AE0C7B8A19C2}" type="pres">
      <dgm:prSet presAssocID="{A6574706-6F10-4177-ACC7-10F14C6B62A1}" presName="sibTrans" presStyleCnt="0"/>
      <dgm:spPr/>
    </dgm:pt>
    <dgm:pt modelId="{6848292D-73FD-4739-B6F5-BF0E7D221EF4}" type="pres">
      <dgm:prSet presAssocID="{BFD69474-8DB0-4EFC-A61B-695710E81A0A}" presName="compNode" presStyleCnt="0"/>
      <dgm:spPr/>
    </dgm:pt>
    <dgm:pt modelId="{BB29DE30-BF82-444A-95A5-DACE2828CEDC}" type="pres">
      <dgm:prSet presAssocID="{BFD69474-8DB0-4EFC-A61B-695710E81A0A}" presName="iconBgRect" presStyleLbl="bgShp" presStyleIdx="1" presStyleCnt="4"/>
      <dgm:spPr/>
    </dgm:pt>
    <dgm:pt modelId="{D6545CAE-D244-4D48-9F9E-9B94B389C611}" type="pres">
      <dgm:prSet presAssocID="{BFD69474-8DB0-4EFC-A61B-695710E81A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jekkliste"/>
        </a:ext>
      </dgm:extLst>
    </dgm:pt>
    <dgm:pt modelId="{1A14713D-D8C7-43AB-AFB6-99FE8C16B3F7}" type="pres">
      <dgm:prSet presAssocID="{BFD69474-8DB0-4EFC-A61B-695710E81A0A}" presName="spaceRect" presStyleCnt="0"/>
      <dgm:spPr/>
    </dgm:pt>
    <dgm:pt modelId="{B48FD34B-131D-41F1-8240-F40E3C09C776}" type="pres">
      <dgm:prSet presAssocID="{BFD69474-8DB0-4EFC-A61B-695710E81A0A}" presName="textRect" presStyleLbl="revTx" presStyleIdx="1" presStyleCnt="4">
        <dgm:presLayoutVars>
          <dgm:chMax val="1"/>
          <dgm:chPref val="1"/>
        </dgm:presLayoutVars>
      </dgm:prSet>
      <dgm:spPr/>
    </dgm:pt>
    <dgm:pt modelId="{D309933A-2A59-4698-A45E-EDEC0C6BD3A7}" type="pres">
      <dgm:prSet presAssocID="{2497C6F7-D6E6-4CD6-B4CF-30883EB633BA}" presName="sibTrans" presStyleCnt="0"/>
      <dgm:spPr/>
    </dgm:pt>
    <dgm:pt modelId="{BC5B8EC1-65B7-463B-8210-77B906323CC2}" type="pres">
      <dgm:prSet presAssocID="{B0D2D29D-9E3C-43BC-9F1E-A7DC7B225170}" presName="compNode" presStyleCnt="0"/>
      <dgm:spPr/>
    </dgm:pt>
    <dgm:pt modelId="{136025E7-659A-4D83-AD23-BAC8F2A4DF8E}" type="pres">
      <dgm:prSet presAssocID="{B0D2D29D-9E3C-43BC-9F1E-A7DC7B225170}" presName="iconBgRect" presStyleLbl="bgShp" presStyleIdx="2" presStyleCnt="4"/>
      <dgm:spPr/>
    </dgm:pt>
    <dgm:pt modelId="{B54E7E4C-36E6-4A84-8787-EEBEB7A48F9A}" type="pres">
      <dgm:prSet presAssocID="{B0D2D29D-9E3C-43BC-9F1E-A7DC7B22517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peklokke"/>
        </a:ext>
      </dgm:extLst>
    </dgm:pt>
    <dgm:pt modelId="{24E3D428-7484-428A-9F24-B0800B79BA48}" type="pres">
      <dgm:prSet presAssocID="{B0D2D29D-9E3C-43BC-9F1E-A7DC7B225170}" presName="spaceRect" presStyleCnt="0"/>
      <dgm:spPr/>
    </dgm:pt>
    <dgm:pt modelId="{DDDEFBD7-C6D0-4C6F-A20A-5EDC8CBB27FC}" type="pres">
      <dgm:prSet presAssocID="{B0D2D29D-9E3C-43BC-9F1E-A7DC7B225170}" presName="textRect" presStyleLbl="revTx" presStyleIdx="2" presStyleCnt="4">
        <dgm:presLayoutVars>
          <dgm:chMax val="1"/>
          <dgm:chPref val="1"/>
        </dgm:presLayoutVars>
      </dgm:prSet>
      <dgm:spPr/>
    </dgm:pt>
    <dgm:pt modelId="{0309383A-FBE8-476D-9A4E-F5837D59B582}" type="pres">
      <dgm:prSet presAssocID="{7D4090D3-3FC1-4BE6-83D7-F52E9C2A63E8}" presName="sibTrans" presStyleCnt="0"/>
      <dgm:spPr/>
    </dgm:pt>
    <dgm:pt modelId="{67A7A396-E8E7-4EB5-8EF9-904C68A35C79}" type="pres">
      <dgm:prSet presAssocID="{988E7AA5-AF51-45F4-94CF-239A5969EF9E}" presName="compNode" presStyleCnt="0"/>
      <dgm:spPr/>
    </dgm:pt>
    <dgm:pt modelId="{54375BC9-F87E-4EF3-A0BC-9E2EE6EC10AF}" type="pres">
      <dgm:prSet presAssocID="{988E7AA5-AF51-45F4-94CF-239A5969EF9E}" presName="iconBgRect" presStyleLbl="bgShp" presStyleIdx="3" presStyleCnt="4"/>
      <dgm:spPr/>
    </dgm:pt>
    <dgm:pt modelId="{55C79025-1B82-469C-A9DF-7A3E0C075BB6}" type="pres">
      <dgm:prSet presAssocID="{988E7AA5-AF51-45F4-94CF-239A5969EF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D76A9A5F-777C-42B1-80DE-B4AC76E30050}" type="pres">
      <dgm:prSet presAssocID="{988E7AA5-AF51-45F4-94CF-239A5969EF9E}" presName="spaceRect" presStyleCnt="0"/>
      <dgm:spPr/>
    </dgm:pt>
    <dgm:pt modelId="{A0A4787E-FB7B-48A8-A8D8-B636E42546C9}" type="pres">
      <dgm:prSet presAssocID="{988E7AA5-AF51-45F4-94CF-239A5969EF9E}" presName="textRect" presStyleLbl="revTx" presStyleIdx="3" presStyleCnt="4">
        <dgm:presLayoutVars>
          <dgm:chMax val="1"/>
          <dgm:chPref val="1"/>
        </dgm:presLayoutVars>
      </dgm:prSet>
      <dgm:spPr/>
    </dgm:pt>
  </dgm:ptLst>
  <dgm:cxnLst>
    <dgm:cxn modelId="{1FD99409-4D74-4E5A-BBC5-20B89A9845FE}" type="presOf" srcId="{090258B6-9824-4EF1-BAFD-EC3507513E3D}" destId="{C08495E5-E9D3-479C-8A2F-562F5B4663A1}" srcOrd="0" destOrd="0" presId="urn:microsoft.com/office/officeart/2018/5/layout/IconCircleLabelList"/>
    <dgm:cxn modelId="{3351A60A-80DB-4FB7-8C2A-C54D21ABB140}" type="presOf" srcId="{8FE9361C-D42A-4DC7-AC36-D1EC201065CC}" destId="{5B70C36C-370E-4180-B3AD-9BB74E8150EB}" srcOrd="0" destOrd="0" presId="urn:microsoft.com/office/officeart/2018/5/layout/IconCircleLabelList"/>
    <dgm:cxn modelId="{E9FA7235-17BA-4BB2-A6BB-7F2AE8CA18C2}" srcId="{090258B6-9824-4EF1-BAFD-EC3507513E3D}" destId="{BFD69474-8DB0-4EFC-A61B-695710E81A0A}" srcOrd="1" destOrd="0" parTransId="{E2FFA49D-0796-439F-8B16-F5732FECF4A6}" sibTransId="{2497C6F7-D6E6-4CD6-B4CF-30883EB633BA}"/>
    <dgm:cxn modelId="{D996378F-57C4-4C02-B3A6-DB6B260E3590}" srcId="{090258B6-9824-4EF1-BAFD-EC3507513E3D}" destId="{8FE9361C-D42A-4DC7-AC36-D1EC201065CC}" srcOrd="0" destOrd="0" parTransId="{E35EA3F6-4F89-4555-A3F6-34E88EFE488E}" sibTransId="{A6574706-6F10-4177-ACC7-10F14C6B62A1}"/>
    <dgm:cxn modelId="{857B6DC9-5F40-4F71-9C30-2CE1D7795088}" type="presOf" srcId="{BFD69474-8DB0-4EFC-A61B-695710E81A0A}" destId="{B48FD34B-131D-41F1-8240-F40E3C09C776}" srcOrd="0" destOrd="0" presId="urn:microsoft.com/office/officeart/2018/5/layout/IconCircleLabelList"/>
    <dgm:cxn modelId="{0050B6D4-BA11-49AA-8355-4DC65EEEC2E0}" srcId="{090258B6-9824-4EF1-BAFD-EC3507513E3D}" destId="{988E7AA5-AF51-45F4-94CF-239A5969EF9E}" srcOrd="3" destOrd="0" parTransId="{D04E32F5-702F-41AF-BE0A-E8F57DF48A12}" sibTransId="{40B10BD3-90D3-445F-BEAB-D65D38EFD429}"/>
    <dgm:cxn modelId="{4745CADB-5AE7-43A9-BAC0-328AAE676EEA}" type="presOf" srcId="{B0D2D29D-9E3C-43BC-9F1E-A7DC7B225170}" destId="{DDDEFBD7-C6D0-4C6F-A20A-5EDC8CBB27FC}" srcOrd="0" destOrd="0" presId="urn:microsoft.com/office/officeart/2018/5/layout/IconCircleLabelList"/>
    <dgm:cxn modelId="{D0DB07F2-102A-44BC-B939-2B3617DFCEC4}" type="presOf" srcId="{988E7AA5-AF51-45F4-94CF-239A5969EF9E}" destId="{A0A4787E-FB7B-48A8-A8D8-B636E42546C9}" srcOrd="0" destOrd="0" presId="urn:microsoft.com/office/officeart/2018/5/layout/IconCircleLabelList"/>
    <dgm:cxn modelId="{B213D3FD-D28F-4C85-A22E-43E4468B2E69}" srcId="{090258B6-9824-4EF1-BAFD-EC3507513E3D}" destId="{B0D2D29D-9E3C-43BC-9F1E-A7DC7B225170}" srcOrd="2" destOrd="0" parTransId="{3B79BB4A-1501-458B-A4F0-5514D53EE828}" sibTransId="{7D4090D3-3FC1-4BE6-83D7-F52E9C2A63E8}"/>
    <dgm:cxn modelId="{B0BA8CBA-D6CF-49DD-8106-6420EBDD84E0}" type="presParOf" srcId="{C08495E5-E9D3-479C-8A2F-562F5B4663A1}" destId="{CE6F95BD-3FC7-4AF8-8BC0-B00B9D2D62C0}" srcOrd="0" destOrd="0" presId="urn:microsoft.com/office/officeart/2018/5/layout/IconCircleLabelList"/>
    <dgm:cxn modelId="{0C60F372-B7E3-41BF-9B8A-C49994F039ED}" type="presParOf" srcId="{CE6F95BD-3FC7-4AF8-8BC0-B00B9D2D62C0}" destId="{48E1C953-9DD7-4F98-B072-D40ACD59258E}" srcOrd="0" destOrd="0" presId="urn:microsoft.com/office/officeart/2018/5/layout/IconCircleLabelList"/>
    <dgm:cxn modelId="{283529E2-7227-45AB-958F-053845779226}" type="presParOf" srcId="{CE6F95BD-3FC7-4AF8-8BC0-B00B9D2D62C0}" destId="{BD234E18-98B8-4F54-A105-6F39F38B00C1}" srcOrd="1" destOrd="0" presId="urn:microsoft.com/office/officeart/2018/5/layout/IconCircleLabelList"/>
    <dgm:cxn modelId="{19579950-82B0-45F6-B713-EA0974B8BC62}" type="presParOf" srcId="{CE6F95BD-3FC7-4AF8-8BC0-B00B9D2D62C0}" destId="{06413950-1E49-4597-B9BF-4429F63A67D2}" srcOrd="2" destOrd="0" presId="urn:microsoft.com/office/officeart/2018/5/layout/IconCircleLabelList"/>
    <dgm:cxn modelId="{3DF21FA8-D7C7-4584-A784-06FDF4E4357D}" type="presParOf" srcId="{CE6F95BD-3FC7-4AF8-8BC0-B00B9D2D62C0}" destId="{5B70C36C-370E-4180-B3AD-9BB74E8150EB}" srcOrd="3" destOrd="0" presId="urn:microsoft.com/office/officeart/2018/5/layout/IconCircleLabelList"/>
    <dgm:cxn modelId="{0841D615-0B28-4CCC-BB56-74C83959FF22}" type="presParOf" srcId="{C08495E5-E9D3-479C-8A2F-562F5B4663A1}" destId="{9FBCAE1D-481D-4FBE-B175-AE0C7B8A19C2}" srcOrd="1" destOrd="0" presId="urn:microsoft.com/office/officeart/2018/5/layout/IconCircleLabelList"/>
    <dgm:cxn modelId="{564F6752-D37A-4CD0-909A-E419EA3DFA20}" type="presParOf" srcId="{C08495E5-E9D3-479C-8A2F-562F5B4663A1}" destId="{6848292D-73FD-4739-B6F5-BF0E7D221EF4}" srcOrd="2" destOrd="0" presId="urn:microsoft.com/office/officeart/2018/5/layout/IconCircleLabelList"/>
    <dgm:cxn modelId="{84FD9548-84A5-4CE6-A9FB-8C282457A33C}" type="presParOf" srcId="{6848292D-73FD-4739-B6F5-BF0E7D221EF4}" destId="{BB29DE30-BF82-444A-95A5-DACE2828CEDC}" srcOrd="0" destOrd="0" presId="urn:microsoft.com/office/officeart/2018/5/layout/IconCircleLabelList"/>
    <dgm:cxn modelId="{4F898097-BE5B-4B8F-B811-BF938848C7F8}" type="presParOf" srcId="{6848292D-73FD-4739-B6F5-BF0E7D221EF4}" destId="{D6545CAE-D244-4D48-9F9E-9B94B389C611}" srcOrd="1" destOrd="0" presId="urn:microsoft.com/office/officeart/2018/5/layout/IconCircleLabelList"/>
    <dgm:cxn modelId="{FF3084E5-D89C-4151-A4F5-D2FB35DDC990}" type="presParOf" srcId="{6848292D-73FD-4739-B6F5-BF0E7D221EF4}" destId="{1A14713D-D8C7-43AB-AFB6-99FE8C16B3F7}" srcOrd="2" destOrd="0" presId="urn:microsoft.com/office/officeart/2018/5/layout/IconCircleLabelList"/>
    <dgm:cxn modelId="{637A57E2-5633-4432-8A5B-7C76D288B741}" type="presParOf" srcId="{6848292D-73FD-4739-B6F5-BF0E7D221EF4}" destId="{B48FD34B-131D-41F1-8240-F40E3C09C776}" srcOrd="3" destOrd="0" presId="urn:microsoft.com/office/officeart/2018/5/layout/IconCircleLabelList"/>
    <dgm:cxn modelId="{28025248-D258-47A1-BC53-B14C975BDFE8}" type="presParOf" srcId="{C08495E5-E9D3-479C-8A2F-562F5B4663A1}" destId="{D309933A-2A59-4698-A45E-EDEC0C6BD3A7}" srcOrd="3" destOrd="0" presId="urn:microsoft.com/office/officeart/2018/5/layout/IconCircleLabelList"/>
    <dgm:cxn modelId="{61805004-09F4-4EE5-A1C9-71F60ADD5B1B}" type="presParOf" srcId="{C08495E5-E9D3-479C-8A2F-562F5B4663A1}" destId="{BC5B8EC1-65B7-463B-8210-77B906323CC2}" srcOrd="4" destOrd="0" presId="urn:microsoft.com/office/officeart/2018/5/layout/IconCircleLabelList"/>
    <dgm:cxn modelId="{BF263C32-281C-4F2F-8365-C04F88677C0E}" type="presParOf" srcId="{BC5B8EC1-65B7-463B-8210-77B906323CC2}" destId="{136025E7-659A-4D83-AD23-BAC8F2A4DF8E}" srcOrd="0" destOrd="0" presId="urn:microsoft.com/office/officeart/2018/5/layout/IconCircleLabelList"/>
    <dgm:cxn modelId="{7FC78CF9-15D0-4B8B-B5AB-7A18736BB2E9}" type="presParOf" srcId="{BC5B8EC1-65B7-463B-8210-77B906323CC2}" destId="{B54E7E4C-36E6-4A84-8787-EEBEB7A48F9A}" srcOrd="1" destOrd="0" presId="urn:microsoft.com/office/officeart/2018/5/layout/IconCircleLabelList"/>
    <dgm:cxn modelId="{7D363FAF-9A7D-4557-A4AE-1205A46D72DF}" type="presParOf" srcId="{BC5B8EC1-65B7-463B-8210-77B906323CC2}" destId="{24E3D428-7484-428A-9F24-B0800B79BA48}" srcOrd="2" destOrd="0" presId="urn:microsoft.com/office/officeart/2018/5/layout/IconCircleLabelList"/>
    <dgm:cxn modelId="{11B2F0E1-04E5-4D38-9431-C37A7E25F279}" type="presParOf" srcId="{BC5B8EC1-65B7-463B-8210-77B906323CC2}" destId="{DDDEFBD7-C6D0-4C6F-A20A-5EDC8CBB27FC}" srcOrd="3" destOrd="0" presId="urn:microsoft.com/office/officeart/2018/5/layout/IconCircleLabelList"/>
    <dgm:cxn modelId="{B5435068-B02A-47C9-9586-894877E5141F}" type="presParOf" srcId="{C08495E5-E9D3-479C-8A2F-562F5B4663A1}" destId="{0309383A-FBE8-476D-9A4E-F5837D59B582}" srcOrd="5" destOrd="0" presId="urn:microsoft.com/office/officeart/2018/5/layout/IconCircleLabelList"/>
    <dgm:cxn modelId="{3D32B9DE-1710-4562-9C9B-362FCB0FF327}" type="presParOf" srcId="{C08495E5-E9D3-479C-8A2F-562F5B4663A1}" destId="{67A7A396-E8E7-4EB5-8EF9-904C68A35C79}" srcOrd="6" destOrd="0" presId="urn:microsoft.com/office/officeart/2018/5/layout/IconCircleLabelList"/>
    <dgm:cxn modelId="{2DA4C919-5569-44BB-A13D-428498313077}" type="presParOf" srcId="{67A7A396-E8E7-4EB5-8EF9-904C68A35C79}" destId="{54375BC9-F87E-4EF3-A0BC-9E2EE6EC10AF}" srcOrd="0" destOrd="0" presId="urn:microsoft.com/office/officeart/2018/5/layout/IconCircleLabelList"/>
    <dgm:cxn modelId="{D3639F83-4CC2-4752-B757-4275E8886496}" type="presParOf" srcId="{67A7A396-E8E7-4EB5-8EF9-904C68A35C79}" destId="{55C79025-1B82-469C-A9DF-7A3E0C075BB6}" srcOrd="1" destOrd="0" presId="urn:microsoft.com/office/officeart/2018/5/layout/IconCircleLabelList"/>
    <dgm:cxn modelId="{88D400AC-94A0-4414-8E42-81F8CE30142F}" type="presParOf" srcId="{67A7A396-E8E7-4EB5-8EF9-904C68A35C79}" destId="{D76A9A5F-777C-42B1-80DE-B4AC76E30050}" srcOrd="2" destOrd="0" presId="urn:microsoft.com/office/officeart/2018/5/layout/IconCircleLabelList"/>
    <dgm:cxn modelId="{8E7D0CD9-4896-4D64-9B86-CD694AA2F67F}" type="presParOf" srcId="{67A7A396-E8E7-4EB5-8EF9-904C68A35C79}" destId="{A0A4787E-FB7B-48A8-A8D8-B636E42546C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1C953-9DD7-4F98-B072-D40ACD59258E}">
      <dsp:nvSpPr>
        <dsp:cNvPr id="0" name=""/>
        <dsp:cNvSpPr/>
      </dsp:nvSpPr>
      <dsp:spPr>
        <a:xfrm>
          <a:off x="56292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34E18-98B8-4F54-A105-6F39F38B00C1}">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70C36C-370E-4180-B3AD-9BB74E8150EB}">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nb-NO" sz="3200" kern="1200"/>
            <a:t>Hvordan</a:t>
          </a:r>
          <a:endParaRPr lang="en-US" sz="3200" kern="1200"/>
        </a:p>
      </dsp:txBody>
      <dsp:txXfrm>
        <a:off x="100682" y="2684598"/>
        <a:ext cx="2370489" cy="720000"/>
      </dsp:txXfrm>
    </dsp:sp>
    <dsp:sp modelId="{BB29DE30-BF82-444A-95A5-DACE2828CEDC}">
      <dsp:nvSpPr>
        <dsp:cNvPr id="0" name=""/>
        <dsp:cNvSpPr/>
      </dsp:nvSpPr>
      <dsp:spPr>
        <a:xfrm>
          <a:off x="334825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45CAE-D244-4D48-9F9E-9B94B389C611}">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8FD34B-131D-41F1-8240-F40E3C09C776}">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nb-NO" sz="3200" kern="1200"/>
            <a:t>Innhold</a:t>
          </a:r>
          <a:endParaRPr lang="en-US" sz="3200" kern="1200"/>
        </a:p>
      </dsp:txBody>
      <dsp:txXfrm>
        <a:off x="2886007" y="2684598"/>
        <a:ext cx="2370489" cy="720000"/>
      </dsp:txXfrm>
    </dsp:sp>
    <dsp:sp modelId="{136025E7-659A-4D83-AD23-BAC8F2A4DF8E}">
      <dsp:nvSpPr>
        <dsp:cNvPr id="0" name=""/>
        <dsp:cNvSpPr/>
      </dsp:nvSpPr>
      <dsp:spPr>
        <a:xfrm>
          <a:off x="6133577"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4E7E4C-36E6-4A84-8787-EEBEB7A48F9A}">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EFBD7-C6D0-4C6F-A20A-5EDC8CBB27FC}">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nb-NO" sz="3200" kern="1200"/>
            <a:t>Frekvens</a:t>
          </a:r>
          <a:endParaRPr lang="en-US" sz="3200" kern="1200"/>
        </a:p>
      </dsp:txBody>
      <dsp:txXfrm>
        <a:off x="5671332" y="2684598"/>
        <a:ext cx="2370489" cy="720000"/>
      </dsp:txXfrm>
    </dsp:sp>
    <dsp:sp modelId="{54375BC9-F87E-4EF3-A0BC-9E2EE6EC10AF}">
      <dsp:nvSpPr>
        <dsp:cNvPr id="0" name=""/>
        <dsp:cNvSpPr/>
      </dsp:nvSpPr>
      <dsp:spPr>
        <a:xfrm>
          <a:off x="8918902" y="788206"/>
          <a:ext cx="1445998" cy="1445998"/>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C79025-1B82-469C-A9DF-7A3E0C075BB6}">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A4787E-FB7B-48A8-A8D8-B636E42546C9}">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nb-NO" sz="3200" kern="1200"/>
            <a:t>Revisjon</a:t>
          </a:r>
          <a:endParaRPr lang="en-US" sz="3200" kern="1200"/>
        </a:p>
      </dsp:txBody>
      <dsp:txXfrm>
        <a:off x="8456657" y="26845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4" units="1/cm"/>
          <inkml:channelProperty channel="Y" name="resolution" value="24" units="1/cm"/>
          <inkml:channelProperty channel="T" name="resolution" value="1" units="1/dev"/>
        </inkml:channelProperties>
      </inkml:inkSource>
      <inkml:timestamp xml:id="ts0" timeString="2020-10-14T07:03:05.340"/>
    </inkml:context>
    <inkml:brush xml:id="br0">
      <inkml:brushProperty name="width" value="0.05292" units="cm"/>
      <inkml:brushProperty name="height" value="0.05292" units="cm"/>
      <inkml:brushProperty name="color" value="#FF0000"/>
    </inkml:brush>
  </inkml:definitions>
  <inkml:trace contextRef="#ctx0" brushRef="#br0">30304 1358 0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A01EFEDB-F4EB-4BF3-AAFB-1C80689A2F92}" type="datetimeFigureOut">
              <a:rPr lang="en-GB" smtClean="0"/>
              <a:t>09/01/2026</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B632DA75-2DC1-4DC3-A4FD-19E501110F82}" type="slidenum">
              <a:rPr lang="en-GB" smtClean="0"/>
              <a:t>‹#›</a:t>
            </a:fld>
            <a:endParaRPr lang="en-GB"/>
          </a:p>
        </p:txBody>
      </p:sp>
    </p:spTree>
    <p:extLst>
      <p:ext uri="{BB962C8B-B14F-4D97-AF65-F5344CB8AC3E}">
        <p14:creationId xmlns:p14="http://schemas.microsoft.com/office/powerpoint/2010/main" val="1580944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3</a:t>
            </a:fld>
            <a:endParaRPr lang="nb-NO" dirty="0"/>
          </a:p>
        </p:txBody>
      </p:sp>
    </p:spTree>
    <p:extLst>
      <p:ext uri="{BB962C8B-B14F-4D97-AF65-F5344CB8AC3E}">
        <p14:creationId xmlns:p14="http://schemas.microsoft.com/office/powerpoint/2010/main" val="2403344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16</a:t>
            </a:fld>
            <a:endParaRPr lang="nb-NO" dirty="0"/>
          </a:p>
        </p:txBody>
      </p:sp>
    </p:spTree>
    <p:extLst>
      <p:ext uri="{BB962C8B-B14F-4D97-AF65-F5344CB8AC3E}">
        <p14:creationId xmlns:p14="http://schemas.microsoft.com/office/powerpoint/2010/main" val="4237130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fld id="{D6054492-52C7-4287-8D28-842A598690F7}" type="slidenum">
              <a:rPr lang="nb-NO" altLang="nb-NO" sz="1200" smtClean="0">
                <a:latin typeface="Times New Roman" pitchFamily="18" charset="0"/>
              </a:rPr>
              <a:pPr eaLnBrk="1" hangingPunct="1"/>
              <a:t>17</a:t>
            </a:fld>
            <a:endParaRPr lang="nb-NO" altLang="nb-NO" sz="120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681038" y="4716463"/>
            <a:ext cx="5435600" cy="446563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nb-NO"/>
          </a:p>
        </p:txBody>
      </p:sp>
    </p:spTree>
    <p:extLst>
      <p:ext uri="{BB962C8B-B14F-4D97-AF65-F5344CB8AC3E}">
        <p14:creationId xmlns:p14="http://schemas.microsoft.com/office/powerpoint/2010/main" val="1150452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2DA75-2DC1-4DC3-A4FD-19E501110F82}" type="slidenum">
              <a:rPr lang="en-GB" smtClean="0"/>
              <a:t>18</a:t>
            </a:fld>
            <a:endParaRPr lang="en-GB"/>
          </a:p>
        </p:txBody>
      </p:sp>
    </p:spTree>
    <p:extLst>
      <p:ext uri="{BB962C8B-B14F-4D97-AF65-F5344CB8AC3E}">
        <p14:creationId xmlns:p14="http://schemas.microsoft.com/office/powerpoint/2010/main" val="1408541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19</a:t>
            </a:fld>
            <a:endParaRPr lang="nb-NO" dirty="0"/>
          </a:p>
        </p:txBody>
      </p:sp>
    </p:spTree>
    <p:extLst>
      <p:ext uri="{BB962C8B-B14F-4D97-AF65-F5344CB8AC3E}">
        <p14:creationId xmlns:p14="http://schemas.microsoft.com/office/powerpoint/2010/main" val="940736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20</a:t>
            </a:fld>
            <a:endParaRPr lang="nb-NO" dirty="0"/>
          </a:p>
        </p:txBody>
      </p:sp>
    </p:spTree>
    <p:extLst>
      <p:ext uri="{BB962C8B-B14F-4D97-AF65-F5344CB8AC3E}">
        <p14:creationId xmlns:p14="http://schemas.microsoft.com/office/powerpoint/2010/main" val="4048741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22</a:t>
            </a:fld>
            <a:endParaRPr lang="nb-NO" dirty="0"/>
          </a:p>
        </p:txBody>
      </p:sp>
    </p:spTree>
    <p:extLst>
      <p:ext uri="{BB962C8B-B14F-4D97-AF65-F5344CB8AC3E}">
        <p14:creationId xmlns:p14="http://schemas.microsoft.com/office/powerpoint/2010/main" val="3131676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23</a:t>
            </a:fld>
            <a:endParaRPr lang="nb-NO" dirty="0"/>
          </a:p>
        </p:txBody>
      </p:sp>
    </p:spTree>
    <p:extLst>
      <p:ext uri="{BB962C8B-B14F-4D97-AF65-F5344CB8AC3E}">
        <p14:creationId xmlns:p14="http://schemas.microsoft.com/office/powerpoint/2010/main" val="1405738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6CFF13-8F53-4676-8231-6775894C8C58}" type="slidenum">
              <a:rPr lang="en-GB" smtClean="0"/>
              <a:t>24</a:t>
            </a:fld>
            <a:endParaRPr lang="en-GB"/>
          </a:p>
        </p:txBody>
      </p:sp>
    </p:spTree>
    <p:extLst>
      <p:ext uri="{BB962C8B-B14F-4D97-AF65-F5344CB8AC3E}">
        <p14:creationId xmlns:p14="http://schemas.microsoft.com/office/powerpoint/2010/main" val="1728963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28</a:t>
            </a:fld>
            <a:endParaRPr lang="nb-NO" dirty="0"/>
          </a:p>
        </p:txBody>
      </p:sp>
    </p:spTree>
    <p:extLst>
      <p:ext uri="{BB962C8B-B14F-4D97-AF65-F5344CB8AC3E}">
        <p14:creationId xmlns:p14="http://schemas.microsoft.com/office/powerpoint/2010/main" val="3955541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5E29D-3F46-BD4D-B212-BA148CF35E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1FDF4B-87EA-84DF-CEF6-BB16BEF17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CEF0E-E5F3-1852-40BB-644D8980519A}"/>
              </a:ext>
            </a:extLst>
          </p:cNvPr>
          <p:cNvSpPr>
            <a:spLocks noGrp="1"/>
          </p:cNvSpPr>
          <p:nvPr>
            <p:ph type="body" idx="1"/>
          </p:nvPr>
        </p:nvSpPr>
        <p:spPr/>
        <p:txBody>
          <a:bodyPr/>
          <a:lstStyle/>
          <a:p>
            <a:r>
              <a:rPr lang="nb-NO" dirty="0"/>
              <a:t>Hvis summen av de mørkegrønne over tid er større enn summen av de lysegrønne, =&gt; at virksomheten har positiv kontantstrøm</a:t>
            </a:r>
          </a:p>
          <a:p>
            <a:endParaRPr lang="en-GB" dirty="0"/>
          </a:p>
        </p:txBody>
      </p:sp>
      <p:sp>
        <p:nvSpPr>
          <p:cNvPr id="4" name="Slide Number Placeholder 3">
            <a:extLst>
              <a:ext uri="{FF2B5EF4-FFF2-40B4-BE49-F238E27FC236}">
                <a16:creationId xmlns:a16="http://schemas.microsoft.com/office/drawing/2014/main" id="{080EB1FC-141B-D470-2576-CBA213D21E61}"/>
              </a:ext>
            </a:extLst>
          </p:cNvPr>
          <p:cNvSpPr>
            <a:spLocks noGrp="1"/>
          </p:cNvSpPr>
          <p:nvPr>
            <p:ph type="sldNum" sz="quarter" idx="5"/>
          </p:nvPr>
        </p:nvSpPr>
        <p:spPr/>
        <p:txBody>
          <a:bodyPr/>
          <a:lstStyle/>
          <a:p>
            <a:fld id="{E86CFF13-8F53-4676-8231-6775894C8C58}" type="slidenum">
              <a:rPr lang="en-GB" smtClean="0"/>
              <a:t>29</a:t>
            </a:fld>
            <a:endParaRPr lang="en-GB"/>
          </a:p>
        </p:txBody>
      </p:sp>
    </p:spTree>
    <p:extLst>
      <p:ext uri="{BB962C8B-B14F-4D97-AF65-F5344CB8AC3E}">
        <p14:creationId xmlns:p14="http://schemas.microsoft.com/office/powerpoint/2010/main" val="8476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DB4F356-FDBE-C76F-B98D-CE06A747177E}"/>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236A2F65-8B8A-6D5E-9CDE-7B6812587CAA}"/>
              </a:ext>
            </a:extLst>
          </p:cNvPr>
          <p:cNvSpPr txBox="1">
            <a:spLocks noGrp="1"/>
          </p:cNvSpPr>
          <p:nvPr>
            <p:ph type="body" sz="quarter" idx="1"/>
          </p:nvPr>
        </p:nvSpPr>
        <p:spPr/>
        <p:txBody>
          <a:bodyPr/>
          <a:lstStyle/>
          <a:p>
            <a:pPr lvl="0"/>
            <a:endParaRPr lang="nb-NO" dirty="0"/>
          </a:p>
        </p:txBody>
      </p:sp>
      <p:sp>
        <p:nvSpPr>
          <p:cNvPr id="4" name="Plassholder for lysbildenummer 3">
            <a:extLst>
              <a:ext uri="{FF2B5EF4-FFF2-40B4-BE49-F238E27FC236}">
                <a16:creationId xmlns:a16="http://schemas.microsoft.com/office/drawing/2014/main" id="{BBFF0A08-B552-85B8-471C-7AD04C3FB9C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FDA9F33-5EF0-45C1-88BE-B1165C2B18D2}" type="slidenum">
              <a:t>4</a:t>
            </a:fld>
            <a:endParaRPr lang="nb-NO" sz="1200" b="0" i="0" u="none" strike="noStrike" kern="1200" cap="none" spc="0" baseline="0">
              <a:solidFill>
                <a:srgbClr val="000000"/>
              </a:solidFill>
              <a:uFillTx/>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393700" y="692150"/>
            <a:ext cx="6070600" cy="3416300"/>
          </a:xfrm>
          <a:ln cap="flat"/>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nb-NO">
              <a:latin typeface="Times New Roman" panose="02020603050405020304" pitchFamily="18" charset="0"/>
            </a:endParaRPr>
          </a:p>
        </p:txBody>
      </p:sp>
    </p:spTree>
    <p:extLst>
      <p:ext uri="{BB962C8B-B14F-4D97-AF65-F5344CB8AC3E}">
        <p14:creationId xmlns:p14="http://schemas.microsoft.com/office/powerpoint/2010/main" val="584754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9966E58C-82C9-A345-9006-A804DD4FB514}" type="slidenum">
              <a:rPr lang="en-NO" smtClean="0"/>
              <a:t>41</a:t>
            </a:fld>
            <a:endParaRPr lang="en-NO"/>
          </a:p>
        </p:txBody>
      </p:sp>
    </p:spTree>
    <p:extLst>
      <p:ext uri="{BB962C8B-B14F-4D97-AF65-F5344CB8AC3E}">
        <p14:creationId xmlns:p14="http://schemas.microsoft.com/office/powerpoint/2010/main" val="1802825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fld id="{D6054492-52C7-4287-8D28-842A598690F7}" type="slidenum">
              <a:rPr lang="nb-NO" altLang="nb-NO" sz="1200" smtClean="0">
                <a:latin typeface="Times New Roman" pitchFamily="18" charset="0"/>
              </a:rPr>
              <a:pPr eaLnBrk="1" hangingPunct="1"/>
              <a:t>43</a:t>
            </a:fld>
            <a:endParaRPr lang="nb-NO" altLang="nb-NO" sz="120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687082" y="4344607"/>
            <a:ext cx="5483837" cy="4113556"/>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nb-NO"/>
          </a:p>
        </p:txBody>
      </p:sp>
    </p:spTree>
    <p:extLst>
      <p:ext uri="{BB962C8B-B14F-4D97-AF65-F5344CB8AC3E}">
        <p14:creationId xmlns:p14="http://schemas.microsoft.com/office/powerpoint/2010/main" val="2521255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9</a:t>
            </a:fld>
            <a:endParaRPr lang="nb-NO" dirty="0"/>
          </a:p>
        </p:txBody>
      </p:sp>
    </p:spTree>
    <p:extLst>
      <p:ext uri="{BB962C8B-B14F-4D97-AF65-F5344CB8AC3E}">
        <p14:creationId xmlns:p14="http://schemas.microsoft.com/office/powerpoint/2010/main" val="4228439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10</a:t>
            </a:fld>
            <a:endParaRPr lang="nb-NO" dirty="0"/>
          </a:p>
        </p:txBody>
      </p:sp>
    </p:spTree>
    <p:extLst>
      <p:ext uri="{BB962C8B-B14F-4D97-AF65-F5344CB8AC3E}">
        <p14:creationId xmlns:p14="http://schemas.microsoft.com/office/powerpoint/2010/main" val="1668550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11</a:t>
            </a:fld>
            <a:endParaRPr lang="nb-NO" dirty="0"/>
          </a:p>
        </p:txBody>
      </p:sp>
    </p:spTree>
    <p:extLst>
      <p:ext uri="{BB962C8B-B14F-4D97-AF65-F5344CB8AC3E}">
        <p14:creationId xmlns:p14="http://schemas.microsoft.com/office/powerpoint/2010/main" val="3046090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12</a:t>
            </a:fld>
            <a:endParaRPr lang="nb-NO" dirty="0"/>
          </a:p>
        </p:txBody>
      </p:sp>
    </p:spTree>
    <p:extLst>
      <p:ext uri="{BB962C8B-B14F-4D97-AF65-F5344CB8AC3E}">
        <p14:creationId xmlns:p14="http://schemas.microsoft.com/office/powerpoint/2010/main" val="58872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13</a:t>
            </a:fld>
            <a:endParaRPr lang="nb-NO" dirty="0"/>
          </a:p>
        </p:txBody>
      </p:sp>
    </p:spTree>
    <p:extLst>
      <p:ext uri="{BB962C8B-B14F-4D97-AF65-F5344CB8AC3E}">
        <p14:creationId xmlns:p14="http://schemas.microsoft.com/office/powerpoint/2010/main" val="2176089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B120238-60E1-48EB-A58F-C3C60F9CB71C}" type="slidenum">
              <a:rPr lang="nb-NO" smtClean="0"/>
              <a:t>14</a:t>
            </a:fld>
            <a:endParaRPr lang="nb-NO" dirty="0"/>
          </a:p>
        </p:txBody>
      </p:sp>
    </p:spTree>
    <p:extLst>
      <p:ext uri="{BB962C8B-B14F-4D97-AF65-F5344CB8AC3E}">
        <p14:creationId xmlns:p14="http://schemas.microsoft.com/office/powerpoint/2010/main" val="2651142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eaLnBrk="1" hangingPunct="1"/>
            <a:fld id="{D6054492-52C7-4287-8D28-842A598690F7}" type="slidenum">
              <a:rPr lang="nb-NO" altLang="nb-NO" sz="1200" smtClean="0">
                <a:latin typeface="Times New Roman" pitchFamily="18" charset="0"/>
              </a:rPr>
              <a:pPr eaLnBrk="1" hangingPunct="1"/>
              <a:t>15</a:t>
            </a:fld>
            <a:endParaRPr lang="nb-NO" altLang="nb-NO" sz="1200">
              <a:latin typeface="Times New Roman"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681038" y="4716463"/>
            <a:ext cx="5435600" cy="446563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nb-NO"/>
          </a:p>
        </p:txBody>
      </p:sp>
    </p:spTree>
    <p:extLst>
      <p:ext uri="{BB962C8B-B14F-4D97-AF65-F5344CB8AC3E}">
        <p14:creationId xmlns:p14="http://schemas.microsoft.com/office/powerpoint/2010/main" val="4220002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6348F-9D76-43D0-8711-48540A9E5B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39FC252-C438-409F-A678-2751030171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429C85F-D5CB-4E84-99AE-DF90DE7912C5}"/>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5" name="Footer Placeholder 4">
            <a:extLst>
              <a:ext uri="{FF2B5EF4-FFF2-40B4-BE49-F238E27FC236}">
                <a16:creationId xmlns:a16="http://schemas.microsoft.com/office/drawing/2014/main" id="{C3D60C72-3632-46BC-AD01-A90144DCCF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3601A4-AB82-4FD5-917A-F31B9576012A}"/>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94083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05D4-64F4-4076-B725-C678970F767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50B9B3-F5AA-4530-9AA2-195399B6E5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B9F816-4E01-4FB9-AB8C-96B0992B6C0F}"/>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5" name="Footer Placeholder 4">
            <a:extLst>
              <a:ext uri="{FF2B5EF4-FFF2-40B4-BE49-F238E27FC236}">
                <a16:creationId xmlns:a16="http://schemas.microsoft.com/office/drawing/2014/main" id="{C5B8ECF3-5DA0-4E70-8290-67E13EF6D7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3A9AC6-4176-41EA-A71D-4A714A2EF4D1}"/>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202385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5C861-C59D-4A56-94A1-0768FCBAFA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C71E250-6A79-424A-BCCE-FB708033A0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890BFF0-A911-496C-AB36-A1E7B1B0F100}"/>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5" name="Footer Placeholder 4">
            <a:extLst>
              <a:ext uri="{FF2B5EF4-FFF2-40B4-BE49-F238E27FC236}">
                <a16:creationId xmlns:a16="http://schemas.microsoft.com/office/drawing/2014/main" id="{5352B16D-ADBC-40C8-AF28-ED0ACCDFBC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5E2858-A7CB-40B6-BB55-753A2AF03A1A}"/>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939895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telslide">
    <p:spTree>
      <p:nvGrpSpPr>
        <p:cNvPr id="1" name=""/>
        <p:cNvGrpSpPr/>
        <p:nvPr/>
      </p:nvGrpSpPr>
      <p:grpSpPr>
        <a:xfrm>
          <a:off x="0" y="0"/>
          <a:ext cx="0" cy="0"/>
          <a:chOff x="0" y="0"/>
          <a:chExt cx="0" cy="0"/>
        </a:xfrm>
      </p:grpSpPr>
      <p:sp>
        <p:nvSpPr>
          <p:cNvPr id="11" name="Tittel 1"/>
          <p:cNvSpPr>
            <a:spLocks noGrp="1"/>
          </p:cNvSpPr>
          <p:nvPr>
            <p:ph type="ctrTitle"/>
          </p:nvPr>
        </p:nvSpPr>
        <p:spPr>
          <a:xfrm>
            <a:off x="695325" y="2617200"/>
            <a:ext cx="10728675" cy="738664"/>
          </a:xfrm>
        </p:spPr>
        <p:txBody>
          <a:bodyPr anchor="b">
            <a:noAutofit/>
          </a:bodyPr>
          <a:lstStyle>
            <a:lvl1pPr>
              <a:defRPr sz="4800">
                <a:solidFill>
                  <a:schemeClr val="bg1"/>
                </a:solidFill>
              </a:defRPr>
            </a:lvl1pPr>
          </a:lstStyle>
          <a:p>
            <a:r>
              <a:rPr lang="nb-NO"/>
              <a:t>Klikk for å redigere tittelstil</a:t>
            </a:r>
          </a:p>
        </p:txBody>
      </p:sp>
      <p:sp>
        <p:nvSpPr>
          <p:cNvPr id="12" name="Undertittel 2"/>
          <p:cNvSpPr>
            <a:spLocks noGrp="1"/>
          </p:cNvSpPr>
          <p:nvPr>
            <p:ph type="subTitle" idx="1"/>
          </p:nvPr>
        </p:nvSpPr>
        <p:spPr>
          <a:xfrm>
            <a:off x="695325" y="3502800"/>
            <a:ext cx="10728675" cy="369332"/>
          </a:xfrm>
          <a:prstGeom prst="rect">
            <a:avLst/>
          </a:prstGeom>
        </p:spPr>
        <p:txBody>
          <a:bodyPr lIns="0" tIns="0" rIns="0" bIns="0" anchor="t" anchorCtr="0">
            <a:noAutofit/>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Klikk for å redigere undertittelstil i malen</a:t>
            </a:r>
          </a:p>
        </p:txBody>
      </p:sp>
      <p:sp>
        <p:nvSpPr>
          <p:cNvPr id="14" name="Plassholder for tekst 12"/>
          <p:cNvSpPr>
            <a:spLocks noGrp="1"/>
          </p:cNvSpPr>
          <p:nvPr>
            <p:ph type="body" sz="quarter" idx="13" hasCustomPrompt="1"/>
          </p:nvPr>
        </p:nvSpPr>
        <p:spPr>
          <a:xfrm>
            <a:off x="695325" y="3956400"/>
            <a:ext cx="10728675" cy="336550"/>
          </a:xfrm>
          <a:prstGeom prst="rect">
            <a:avLst/>
          </a:prstGeom>
        </p:spPr>
        <p:txBody>
          <a:bodyPr lIns="0" tIns="0" rIns="0" bIns="0" anchor="t" anchorCtr="0">
            <a:noAutofit/>
          </a:bodyPr>
          <a:lstStyle>
            <a:lvl1pPr marL="0" indent="0">
              <a:buNone/>
              <a:defRPr>
                <a:solidFill>
                  <a:schemeClr val="bg1"/>
                </a:solidFill>
              </a:defRPr>
            </a:lvl1pPr>
          </a:lstStyle>
          <a:p>
            <a:pPr lvl="0"/>
            <a:r>
              <a:rPr lang="nb-NO"/>
              <a:t>Dato</a:t>
            </a:r>
          </a:p>
        </p:txBody>
      </p:sp>
      <p:sp>
        <p:nvSpPr>
          <p:cNvPr id="6" name="Plassholder for tekst 6"/>
          <p:cNvSpPr>
            <a:spLocks noGrp="1"/>
          </p:cNvSpPr>
          <p:nvPr>
            <p:ph type="body" sz="quarter" idx="12" hasCustomPrompt="1"/>
          </p:nvPr>
        </p:nvSpPr>
        <p:spPr>
          <a:xfrm>
            <a:off x="10821600" y="406800"/>
            <a:ext cx="676800" cy="540000"/>
          </a:xfrm>
          <a:prstGeom prst="rect">
            <a:avLst/>
          </a:prstGeom>
          <a:blipFill>
            <a:blip r:embed="rId2"/>
            <a:stretch>
              <a:fillRect/>
            </a:stretch>
          </a:blipFill>
        </p:spPr>
        <p:txBody>
          <a:bodyPr/>
          <a:lstStyle>
            <a:lvl1pPr marL="0" indent="0">
              <a:buNone/>
              <a:defRPr sz="100">
                <a:solidFill>
                  <a:schemeClr val="bg1"/>
                </a:solidFill>
              </a:defRPr>
            </a:lvl1pPr>
          </a:lstStyle>
          <a:p>
            <a:pPr lvl="0"/>
            <a:r>
              <a:rPr lang="nb-NO"/>
              <a:t>.</a:t>
            </a:r>
          </a:p>
        </p:txBody>
      </p:sp>
      <p:pic>
        <p:nvPicPr>
          <p:cNvPr id="3" name="Bilde 2"/>
          <p:cNvPicPr>
            <a:picLocks noChangeAspect="1"/>
          </p:cNvPicPr>
          <p:nvPr userDrawn="1"/>
        </p:nvPicPr>
        <p:blipFill>
          <a:blip r:embed="rId3"/>
          <a:stretch>
            <a:fillRect/>
          </a:stretch>
        </p:blipFill>
        <p:spPr>
          <a:xfrm>
            <a:off x="10821600" y="406800"/>
            <a:ext cx="676800" cy="543014"/>
          </a:xfrm>
          <a:prstGeom prst="rect">
            <a:avLst/>
          </a:prstGeom>
        </p:spPr>
      </p:pic>
      <p:sp>
        <p:nvSpPr>
          <p:cNvPr id="7" name="Plassholder for lysbildenummer 6"/>
          <p:cNvSpPr>
            <a:spLocks noGrp="1"/>
          </p:cNvSpPr>
          <p:nvPr>
            <p:ph type="sldNum" sz="quarter" idx="11"/>
          </p:nvPr>
        </p:nvSpPr>
        <p:spPr>
          <a:xfrm>
            <a:off x="695325" y="6264000"/>
            <a:ext cx="2743200" cy="203199"/>
          </a:xfrm>
        </p:spPr>
        <p:txBody>
          <a:bodyPr/>
          <a:lstStyle>
            <a:lvl1pPr>
              <a:defRPr>
                <a:solidFill>
                  <a:schemeClr val="bg1"/>
                </a:solidFill>
              </a:defRPr>
            </a:lvl1pPr>
          </a:lstStyle>
          <a:p>
            <a:fld id="{0A3ED7E7-E538-48B7-BF27-18C497C3E180}" type="slidenum">
              <a:rPr lang="nb-NO" smtClean="0"/>
              <a:pPr/>
              <a:t>‹#›</a:t>
            </a:fld>
            <a:endParaRPr lang="nb-NO"/>
          </a:p>
        </p:txBody>
      </p:sp>
      <p:sp>
        <p:nvSpPr>
          <p:cNvPr id="9" name="Plassholder for bunntekst 5"/>
          <p:cNvSpPr>
            <a:spLocks noGrp="1"/>
          </p:cNvSpPr>
          <p:nvPr>
            <p:ph type="ftr" sz="quarter" idx="3"/>
          </p:nvPr>
        </p:nvSpPr>
        <p:spPr>
          <a:xfrm>
            <a:off x="7381200" y="6264000"/>
            <a:ext cx="4114800" cy="206374"/>
          </a:xfrm>
          <a:prstGeom prst="rect">
            <a:avLst/>
          </a:prstGeom>
        </p:spPr>
        <p:txBody>
          <a:bodyPr vert="horz" lIns="0" tIns="0" rIns="0" bIns="0" rtlCol="0" anchor="ctr"/>
          <a:lstStyle>
            <a:lvl1pPr algn="r">
              <a:defRPr sz="1200">
                <a:solidFill>
                  <a:schemeClr val="bg1"/>
                </a:solidFill>
              </a:defRPr>
            </a:lvl1pPr>
          </a:lstStyle>
          <a:p>
            <a:r>
              <a:rPr lang="nb-NO"/>
              <a:t>Norges miljø- og biovitenskapelige universitet</a:t>
            </a:r>
          </a:p>
        </p:txBody>
      </p:sp>
      <p:cxnSp>
        <p:nvCxnSpPr>
          <p:cNvPr id="10" name="Rett linje 9"/>
          <p:cNvCxnSpPr/>
          <p:nvPr userDrawn="1"/>
        </p:nvCxnSpPr>
        <p:spPr>
          <a:xfrm>
            <a:off x="695325" y="6237000"/>
            <a:ext cx="1080135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008836"/>
      </p:ext>
    </p:extLst>
  </p:cSld>
  <p:clrMapOvr>
    <a:masterClrMapping/>
  </p:clrMapOvr>
  <p:extLst>
    <p:ext uri="{DCECCB84-F9BA-43D5-87BE-67443E8EF086}">
      <p15:sldGuideLst xmlns:p15="http://schemas.microsoft.com/office/powerpoint/2012/main">
        <p15:guide id="1" orient="horz" pos="2160">
          <p15:clr>
            <a:srgbClr val="FBAE40"/>
          </p15:clr>
        </p15:guide>
        <p15:guide id="2" pos="72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omt">
    <p:spTree>
      <p:nvGrpSpPr>
        <p:cNvPr id="1" name=""/>
        <p:cNvGrpSpPr/>
        <p:nvPr/>
      </p:nvGrpSpPr>
      <p:grpSpPr>
        <a:xfrm>
          <a:off x="0" y="0"/>
          <a:ext cx="0" cy="0"/>
          <a:chOff x="0" y="0"/>
          <a:chExt cx="0" cy="0"/>
        </a:xfrm>
      </p:grpSpPr>
      <p:sp>
        <p:nvSpPr>
          <p:cNvPr id="5" name="Plassholder for dato 4"/>
          <p:cNvSpPr>
            <a:spLocks noGrp="1"/>
          </p:cNvSpPr>
          <p:nvPr>
            <p:ph type="dt" sz="half" idx="10"/>
          </p:nvPr>
        </p:nvSpPr>
        <p:spPr/>
        <p:txBody>
          <a:bodyPr/>
          <a:lstStyle/>
          <a:p>
            <a:endParaRPr lang="nb-NO"/>
          </a:p>
        </p:txBody>
      </p:sp>
      <p:sp>
        <p:nvSpPr>
          <p:cNvPr id="7" name="Plassholder for lysbildenummer 6"/>
          <p:cNvSpPr>
            <a:spLocks noGrp="1"/>
          </p:cNvSpPr>
          <p:nvPr>
            <p:ph type="sldNum" sz="quarter" idx="12"/>
          </p:nvPr>
        </p:nvSpPr>
        <p:spPr/>
        <p:txBody>
          <a:bodyPr/>
          <a:lstStyle/>
          <a:p>
            <a:r>
              <a:rPr lang="nb-NO"/>
              <a:t>s. </a:t>
            </a:r>
            <a:fld id="{5F8FD6B4-58B5-43C5-B039-597B97180BAF}" type="slidenum">
              <a:rPr lang="nb-NO" smtClean="0"/>
              <a:pPr/>
              <a:t>‹#›</a:t>
            </a:fld>
            <a:endParaRPr lang="nb-NO"/>
          </a:p>
        </p:txBody>
      </p:sp>
      <p:sp>
        <p:nvSpPr>
          <p:cNvPr id="8" name="Plassholder for tekst 3"/>
          <p:cNvSpPr>
            <a:spLocks noGrp="1"/>
          </p:cNvSpPr>
          <p:nvPr>
            <p:ph type="body" sz="quarter" idx="14" hasCustomPrompt="1"/>
          </p:nvPr>
        </p:nvSpPr>
        <p:spPr>
          <a:xfrm>
            <a:off x="1836199" y="6416836"/>
            <a:ext cx="7200468" cy="110800"/>
          </a:xfrm>
        </p:spPr>
        <p:txBody>
          <a:bodyPr vert="horz" lIns="0" tIns="0" rIns="0" bIns="0" rtlCol="0" anchor="ctr">
            <a:spAutoFit/>
          </a:bodyPr>
          <a:lstStyle>
            <a:lvl1pPr marL="0" indent="0">
              <a:buNone/>
              <a:defRPr lang="nb-NO" sz="800" dirty="0" smtClean="0">
                <a:solidFill>
                  <a:srgbClr val="4C4C4C"/>
                </a:solidFill>
              </a:defRPr>
            </a:lvl1pPr>
            <a:lvl2pPr>
              <a:defRPr lang="nb-NO" sz="1799" dirty="0" smtClean="0">
                <a:solidFill>
                  <a:schemeClr val="tx1"/>
                </a:solidFill>
              </a:defRPr>
            </a:lvl2pPr>
            <a:lvl3pPr>
              <a:defRPr lang="nb-NO" sz="1799" dirty="0" smtClean="0">
                <a:solidFill>
                  <a:schemeClr val="tx1"/>
                </a:solidFill>
              </a:defRPr>
            </a:lvl3pPr>
            <a:lvl4pPr>
              <a:defRPr lang="nb-NO" sz="1799" dirty="0" smtClean="0">
                <a:solidFill>
                  <a:schemeClr val="tx1"/>
                </a:solidFill>
              </a:defRPr>
            </a:lvl4pPr>
            <a:lvl5pPr>
              <a:defRPr lang="nb-NO" sz="1799" dirty="0">
                <a:solidFill>
                  <a:schemeClr val="tx1"/>
                </a:solidFill>
              </a:defRPr>
            </a:lvl5pPr>
          </a:lstStyle>
          <a:p>
            <a:pPr marL="0" lvl="0" defTabSz="914058">
              <a:spcBef>
                <a:spcPts val="0"/>
              </a:spcBef>
            </a:pPr>
            <a:r>
              <a:rPr lang="nb-NO"/>
              <a:t>Regnskap Norge – Christine Lundberg Larsen</a:t>
            </a:r>
          </a:p>
        </p:txBody>
      </p:sp>
    </p:spTree>
    <p:extLst>
      <p:ext uri="{BB962C8B-B14F-4D97-AF65-F5344CB8AC3E}">
        <p14:creationId xmlns:p14="http://schemas.microsoft.com/office/powerpoint/2010/main" val="103616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548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Forside">
    <p:bg>
      <p:bgPr>
        <a:solidFill>
          <a:schemeClr val="accent1">
            <a:lumMod val="75000"/>
          </a:schemeClr>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B95A2D4-413C-0A40-B295-4C1F01C94B88}"/>
              </a:ext>
            </a:extLst>
          </p:cNvPr>
          <p:cNvSpPr/>
          <p:nvPr userDrawn="1"/>
        </p:nvSpPr>
        <p:spPr>
          <a:xfrm>
            <a:off x="10204" y="0"/>
            <a:ext cx="12171592" cy="685137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Diamond 35">
            <a:extLst>
              <a:ext uri="{FF2B5EF4-FFF2-40B4-BE49-F238E27FC236}">
                <a16:creationId xmlns:a16="http://schemas.microsoft.com/office/drawing/2014/main" id="{ED2653DB-06BA-674F-94AA-509624F9CDC0}"/>
              </a:ext>
            </a:extLst>
          </p:cNvPr>
          <p:cNvSpPr/>
          <p:nvPr userDrawn="1"/>
        </p:nvSpPr>
        <p:spPr>
          <a:xfrm>
            <a:off x="10423312" y="509563"/>
            <a:ext cx="3583867" cy="3583867"/>
          </a:xfrm>
          <a:prstGeom prst="diamon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8" name="Diamond 17">
            <a:extLst>
              <a:ext uri="{FF2B5EF4-FFF2-40B4-BE49-F238E27FC236}">
                <a16:creationId xmlns:a16="http://schemas.microsoft.com/office/drawing/2014/main" id="{B7F93809-13A0-834B-BE84-C3020C752E67}"/>
              </a:ext>
            </a:extLst>
          </p:cNvPr>
          <p:cNvSpPr/>
          <p:nvPr userDrawn="1"/>
        </p:nvSpPr>
        <p:spPr>
          <a:xfrm>
            <a:off x="10400065" y="5066065"/>
            <a:ext cx="3583867" cy="3583867"/>
          </a:xfrm>
          <a:prstGeom prst="diamond">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Diamond 18">
            <a:extLst>
              <a:ext uri="{FF2B5EF4-FFF2-40B4-BE49-F238E27FC236}">
                <a16:creationId xmlns:a16="http://schemas.microsoft.com/office/drawing/2014/main" id="{2397813D-4C9E-5940-BAFA-C43E8AA2385F}"/>
              </a:ext>
            </a:extLst>
          </p:cNvPr>
          <p:cNvSpPr/>
          <p:nvPr userDrawn="1"/>
        </p:nvSpPr>
        <p:spPr>
          <a:xfrm>
            <a:off x="8117907" y="-1795777"/>
            <a:ext cx="3583867" cy="3583867"/>
          </a:xfrm>
          <a:prstGeom prst="diamon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Diamond 19">
            <a:extLst>
              <a:ext uri="{FF2B5EF4-FFF2-40B4-BE49-F238E27FC236}">
                <a16:creationId xmlns:a16="http://schemas.microsoft.com/office/drawing/2014/main" id="{02689ABF-6486-6446-B6C7-3F12CED02718}"/>
              </a:ext>
            </a:extLst>
          </p:cNvPr>
          <p:cNvSpPr/>
          <p:nvPr userDrawn="1"/>
        </p:nvSpPr>
        <p:spPr>
          <a:xfrm>
            <a:off x="5828065" y="5066065"/>
            <a:ext cx="3583867" cy="3583867"/>
          </a:xfrm>
          <a:prstGeom prst="diamon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Diamond 24">
            <a:extLst>
              <a:ext uri="{FF2B5EF4-FFF2-40B4-BE49-F238E27FC236}">
                <a16:creationId xmlns:a16="http://schemas.microsoft.com/office/drawing/2014/main" id="{4C9B282F-749F-0B49-B8B8-6B88883748A2}"/>
              </a:ext>
            </a:extLst>
          </p:cNvPr>
          <p:cNvSpPr/>
          <p:nvPr userDrawn="1"/>
        </p:nvSpPr>
        <p:spPr>
          <a:xfrm>
            <a:off x="5904451" y="525924"/>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Diamond 33">
            <a:extLst>
              <a:ext uri="{FF2B5EF4-FFF2-40B4-BE49-F238E27FC236}">
                <a16:creationId xmlns:a16="http://schemas.microsoft.com/office/drawing/2014/main" id="{306EC770-BA33-4848-B969-C5CD38B714AE}"/>
              </a:ext>
            </a:extLst>
          </p:cNvPr>
          <p:cNvSpPr/>
          <p:nvPr userDrawn="1"/>
        </p:nvSpPr>
        <p:spPr>
          <a:xfrm>
            <a:off x="5855155" y="5038975"/>
            <a:ext cx="3583867" cy="3583867"/>
          </a:xfrm>
          <a:prstGeom prst="diamon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Diamond 36">
            <a:extLst>
              <a:ext uri="{FF2B5EF4-FFF2-40B4-BE49-F238E27FC236}">
                <a16:creationId xmlns:a16="http://schemas.microsoft.com/office/drawing/2014/main" id="{C8D043AA-DE84-0847-940B-A71AFEBCBA58}"/>
              </a:ext>
            </a:extLst>
          </p:cNvPr>
          <p:cNvSpPr/>
          <p:nvPr userDrawn="1"/>
        </p:nvSpPr>
        <p:spPr>
          <a:xfrm>
            <a:off x="7968208" y="2649707"/>
            <a:ext cx="3745221" cy="3745221"/>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8" name="Graphic 7">
            <a:extLst>
              <a:ext uri="{FF2B5EF4-FFF2-40B4-BE49-F238E27FC236}">
                <a16:creationId xmlns:a16="http://schemas.microsoft.com/office/drawing/2014/main" id="{CC9F9332-4A3A-044E-A048-5B27068EA4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625"/>
            <a:ext cx="12192000" cy="6858000"/>
          </a:xfrm>
          <a:prstGeom prst="rect">
            <a:avLst/>
          </a:prstGeom>
        </p:spPr>
      </p:pic>
      <p:grpSp>
        <p:nvGrpSpPr>
          <p:cNvPr id="12" name="Group 11">
            <a:extLst>
              <a:ext uri="{FF2B5EF4-FFF2-40B4-BE49-F238E27FC236}">
                <a16:creationId xmlns:a16="http://schemas.microsoft.com/office/drawing/2014/main" id="{33EE54F5-02ED-E74C-BE26-579AFDBFC2B0}"/>
              </a:ext>
            </a:extLst>
          </p:cNvPr>
          <p:cNvGrpSpPr/>
          <p:nvPr userDrawn="1"/>
        </p:nvGrpSpPr>
        <p:grpSpPr>
          <a:xfrm>
            <a:off x="-864460" y="-1785653"/>
            <a:ext cx="14818315" cy="10435585"/>
            <a:chOff x="-862966" y="-1785653"/>
            <a:chExt cx="14818315" cy="10435585"/>
          </a:xfrm>
        </p:grpSpPr>
        <p:sp>
          <p:nvSpPr>
            <p:cNvPr id="24" name="Diamond 23">
              <a:extLst>
                <a:ext uri="{FF2B5EF4-FFF2-40B4-BE49-F238E27FC236}">
                  <a16:creationId xmlns:a16="http://schemas.microsoft.com/office/drawing/2014/main" id="{5C4D5387-01B1-C447-9892-DD6313543884}"/>
                </a:ext>
              </a:extLst>
            </p:cNvPr>
            <p:cNvSpPr/>
            <p:nvPr userDrawn="1"/>
          </p:nvSpPr>
          <p:spPr>
            <a:xfrm>
              <a:off x="8143956" y="2780928"/>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Diamond 25">
              <a:extLst>
                <a:ext uri="{FF2B5EF4-FFF2-40B4-BE49-F238E27FC236}">
                  <a16:creationId xmlns:a16="http://schemas.microsoft.com/office/drawing/2014/main" id="{4B3EC508-CA52-C347-BABC-37264EE98A24}"/>
                </a:ext>
              </a:extLst>
            </p:cNvPr>
            <p:cNvSpPr/>
            <p:nvPr userDrawn="1"/>
          </p:nvSpPr>
          <p:spPr>
            <a:xfrm>
              <a:off x="8128458" y="-1767826"/>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Diamond 26">
              <a:extLst>
                <a:ext uri="{FF2B5EF4-FFF2-40B4-BE49-F238E27FC236}">
                  <a16:creationId xmlns:a16="http://schemas.microsoft.com/office/drawing/2014/main" id="{7BDB66C7-70E7-B148-BD05-1FE8D7FB0E47}"/>
                </a:ext>
              </a:extLst>
            </p:cNvPr>
            <p:cNvSpPr/>
            <p:nvPr userDrawn="1"/>
          </p:nvSpPr>
          <p:spPr>
            <a:xfrm>
              <a:off x="5856649" y="5057797"/>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Diamond 27">
              <a:extLst>
                <a:ext uri="{FF2B5EF4-FFF2-40B4-BE49-F238E27FC236}">
                  <a16:creationId xmlns:a16="http://schemas.microsoft.com/office/drawing/2014/main" id="{A24ED537-B3B1-DB4B-B08E-70D0C15790A2}"/>
                </a:ext>
              </a:extLst>
            </p:cNvPr>
            <p:cNvSpPr/>
            <p:nvPr userDrawn="1"/>
          </p:nvSpPr>
          <p:spPr>
            <a:xfrm>
              <a:off x="10400065" y="525924"/>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Diamond 28">
              <a:extLst>
                <a:ext uri="{FF2B5EF4-FFF2-40B4-BE49-F238E27FC236}">
                  <a16:creationId xmlns:a16="http://schemas.microsoft.com/office/drawing/2014/main" id="{F7912618-D1DB-7147-A15E-E879410D58FD}"/>
                </a:ext>
              </a:extLst>
            </p:cNvPr>
            <p:cNvSpPr/>
            <p:nvPr userDrawn="1"/>
          </p:nvSpPr>
          <p:spPr>
            <a:xfrm>
              <a:off x="5904450" y="529668"/>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Diamond 29">
              <a:extLst>
                <a:ext uri="{FF2B5EF4-FFF2-40B4-BE49-F238E27FC236}">
                  <a16:creationId xmlns:a16="http://schemas.microsoft.com/office/drawing/2014/main" id="{0F1ECD29-C47E-DF4A-8F21-69004526052C}"/>
                </a:ext>
              </a:extLst>
            </p:cNvPr>
            <p:cNvSpPr/>
            <p:nvPr userDrawn="1"/>
          </p:nvSpPr>
          <p:spPr>
            <a:xfrm>
              <a:off x="10400065" y="5094648"/>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Diamond 30">
              <a:extLst>
                <a:ext uri="{FF2B5EF4-FFF2-40B4-BE49-F238E27FC236}">
                  <a16:creationId xmlns:a16="http://schemas.microsoft.com/office/drawing/2014/main" id="{035D7EAB-D962-0940-ABFD-89FD7ABF2CEE}"/>
                </a:ext>
              </a:extLst>
            </p:cNvPr>
            <p:cNvSpPr/>
            <p:nvPr userDrawn="1"/>
          </p:nvSpPr>
          <p:spPr>
            <a:xfrm>
              <a:off x="3625843" y="2803144"/>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3" name="Diamond 32">
              <a:extLst>
                <a:ext uri="{FF2B5EF4-FFF2-40B4-BE49-F238E27FC236}">
                  <a16:creationId xmlns:a16="http://schemas.microsoft.com/office/drawing/2014/main" id="{7601CBF4-C52D-5E40-B817-5BC0DBE28BBC}"/>
                </a:ext>
              </a:extLst>
            </p:cNvPr>
            <p:cNvSpPr/>
            <p:nvPr userDrawn="1"/>
          </p:nvSpPr>
          <p:spPr>
            <a:xfrm>
              <a:off x="1384094" y="525924"/>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Diamond 34">
              <a:extLst>
                <a:ext uri="{FF2B5EF4-FFF2-40B4-BE49-F238E27FC236}">
                  <a16:creationId xmlns:a16="http://schemas.microsoft.com/office/drawing/2014/main" id="{93273FAC-1AA7-394B-BE56-625795AF2F29}"/>
                </a:ext>
              </a:extLst>
            </p:cNvPr>
            <p:cNvSpPr/>
            <p:nvPr userDrawn="1"/>
          </p:nvSpPr>
          <p:spPr>
            <a:xfrm>
              <a:off x="-862966" y="2810030"/>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8" name="Diamond 47">
              <a:extLst>
                <a:ext uri="{FF2B5EF4-FFF2-40B4-BE49-F238E27FC236}">
                  <a16:creationId xmlns:a16="http://schemas.microsoft.com/office/drawing/2014/main" id="{8127D177-4CDD-2C40-B149-6B8F5D93E10C}"/>
                </a:ext>
              </a:extLst>
            </p:cNvPr>
            <p:cNvSpPr/>
            <p:nvPr userDrawn="1"/>
          </p:nvSpPr>
          <p:spPr>
            <a:xfrm>
              <a:off x="1344879" y="5057797"/>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0" name="Diamond 59">
              <a:extLst>
                <a:ext uri="{FF2B5EF4-FFF2-40B4-BE49-F238E27FC236}">
                  <a16:creationId xmlns:a16="http://schemas.microsoft.com/office/drawing/2014/main" id="{75AD47C6-6848-4E4C-8975-74287D4AACF4}"/>
                </a:ext>
              </a:extLst>
            </p:cNvPr>
            <p:cNvSpPr/>
            <p:nvPr userDrawn="1"/>
          </p:nvSpPr>
          <p:spPr>
            <a:xfrm>
              <a:off x="3608102" y="-1776955"/>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1" name="Diamond 60">
              <a:extLst>
                <a:ext uri="{FF2B5EF4-FFF2-40B4-BE49-F238E27FC236}">
                  <a16:creationId xmlns:a16="http://schemas.microsoft.com/office/drawing/2014/main" id="{7B7DDC79-5AB6-5240-ADD9-8A6CA132BDAB}"/>
                </a:ext>
              </a:extLst>
            </p:cNvPr>
            <p:cNvSpPr/>
            <p:nvPr userDrawn="1"/>
          </p:nvSpPr>
          <p:spPr>
            <a:xfrm>
              <a:off x="-862966" y="-1785653"/>
              <a:ext cx="3555284" cy="3555284"/>
            </a:xfrm>
            <a:prstGeom prst="diamond">
              <a:avLst/>
            </a:prstGeom>
            <a:noFill/>
            <a:ln w="44450">
              <a:solidFill>
                <a:schemeClr val="accent4">
                  <a:lumMod val="50000"/>
                </a:schemeClr>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62" name="Group 61">
            <a:extLst>
              <a:ext uri="{FF2B5EF4-FFF2-40B4-BE49-F238E27FC236}">
                <a16:creationId xmlns:a16="http://schemas.microsoft.com/office/drawing/2014/main" id="{ECEFE4F5-E9CA-5D47-8BB9-298FA19640C9}"/>
              </a:ext>
            </a:extLst>
          </p:cNvPr>
          <p:cNvGrpSpPr/>
          <p:nvPr userDrawn="1"/>
        </p:nvGrpSpPr>
        <p:grpSpPr>
          <a:xfrm>
            <a:off x="-864460" y="-1785653"/>
            <a:ext cx="14818315" cy="10435585"/>
            <a:chOff x="-862966" y="-1785653"/>
            <a:chExt cx="14818315" cy="10435585"/>
          </a:xfrm>
        </p:grpSpPr>
        <p:sp>
          <p:nvSpPr>
            <p:cNvPr id="63" name="Diamond 62">
              <a:extLst>
                <a:ext uri="{FF2B5EF4-FFF2-40B4-BE49-F238E27FC236}">
                  <a16:creationId xmlns:a16="http://schemas.microsoft.com/office/drawing/2014/main" id="{D39FFC2B-AE08-DF4F-895C-B62687075B1B}"/>
                </a:ext>
              </a:extLst>
            </p:cNvPr>
            <p:cNvSpPr/>
            <p:nvPr userDrawn="1"/>
          </p:nvSpPr>
          <p:spPr>
            <a:xfrm>
              <a:off x="8143956" y="2780928"/>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4" name="Diamond 63">
              <a:extLst>
                <a:ext uri="{FF2B5EF4-FFF2-40B4-BE49-F238E27FC236}">
                  <a16:creationId xmlns:a16="http://schemas.microsoft.com/office/drawing/2014/main" id="{7DC0B9A3-581B-FF4C-808C-9247DFF54013}"/>
                </a:ext>
              </a:extLst>
            </p:cNvPr>
            <p:cNvSpPr/>
            <p:nvPr userDrawn="1"/>
          </p:nvSpPr>
          <p:spPr>
            <a:xfrm>
              <a:off x="8128458" y="-1767826"/>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5" name="Diamond 64">
              <a:extLst>
                <a:ext uri="{FF2B5EF4-FFF2-40B4-BE49-F238E27FC236}">
                  <a16:creationId xmlns:a16="http://schemas.microsoft.com/office/drawing/2014/main" id="{C4AFB8B7-AEA8-AB4E-914D-18EAF3C8BA08}"/>
                </a:ext>
              </a:extLst>
            </p:cNvPr>
            <p:cNvSpPr/>
            <p:nvPr userDrawn="1"/>
          </p:nvSpPr>
          <p:spPr>
            <a:xfrm>
              <a:off x="5856649" y="5057797"/>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6" name="Diamond 65">
              <a:extLst>
                <a:ext uri="{FF2B5EF4-FFF2-40B4-BE49-F238E27FC236}">
                  <a16:creationId xmlns:a16="http://schemas.microsoft.com/office/drawing/2014/main" id="{9A86E3D9-3E7B-1D4A-ABED-58547438AA5F}"/>
                </a:ext>
              </a:extLst>
            </p:cNvPr>
            <p:cNvSpPr/>
            <p:nvPr userDrawn="1"/>
          </p:nvSpPr>
          <p:spPr>
            <a:xfrm>
              <a:off x="10400065" y="525924"/>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7" name="Diamond 66">
              <a:extLst>
                <a:ext uri="{FF2B5EF4-FFF2-40B4-BE49-F238E27FC236}">
                  <a16:creationId xmlns:a16="http://schemas.microsoft.com/office/drawing/2014/main" id="{F59D74F3-ADB3-DB4B-979A-263FF9D679CB}"/>
                </a:ext>
              </a:extLst>
            </p:cNvPr>
            <p:cNvSpPr/>
            <p:nvPr userDrawn="1"/>
          </p:nvSpPr>
          <p:spPr>
            <a:xfrm>
              <a:off x="5904450" y="529668"/>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8" name="Diamond 67">
              <a:extLst>
                <a:ext uri="{FF2B5EF4-FFF2-40B4-BE49-F238E27FC236}">
                  <a16:creationId xmlns:a16="http://schemas.microsoft.com/office/drawing/2014/main" id="{79AD6182-FFB1-F74E-B0ED-2A0041223AB9}"/>
                </a:ext>
              </a:extLst>
            </p:cNvPr>
            <p:cNvSpPr/>
            <p:nvPr userDrawn="1"/>
          </p:nvSpPr>
          <p:spPr>
            <a:xfrm>
              <a:off x="10400065" y="5094648"/>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9" name="Diamond 68">
              <a:extLst>
                <a:ext uri="{FF2B5EF4-FFF2-40B4-BE49-F238E27FC236}">
                  <a16:creationId xmlns:a16="http://schemas.microsoft.com/office/drawing/2014/main" id="{DEE46A88-3940-EE4F-9D4A-1AD7D02D11DB}"/>
                </a:ext>
              </a:extLst>
            </p:cNvPr>
            <p:cNvSpPr/>
            <p:nvPr userDrawn="1"/>
          </p:nvSpPr>
          <p:spPr>
            <a:xfrm>
              <a:off x="3625843" y="2803144"/>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0" name="Diamond 69">
              <a:extLst>
                <a:ext uri="{FF2B5EF4-FFF2-40B4-BE49-F238E27FC236}">
                  <a16:creationId xmlns:a16="http://schemas.microsoft.com/office/drawing/2014/main" id="{C26F02F7-B649-2F46-90B9-4FF939BEFE1C}"/>
                </a:ext>
              </a:extLst>
            </p:cNvPr>
            <p:cNvSpPr/>
            <p:nvPr userDrawn="1"/>
          </p:nvSpPr>
          <p:spPr>
            <a:xfrm>
              <a:off x="1384094" y="525924"/>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1" name="Diamond 70">
              <a:extLst>
                <a:ext uri="{FF2B5EF4-FFF2-40B4-BE49-F238E27FC236}">
                  <a16:creationId xmlns:a16="http://schemas.microsoft.com/office/drawing/2014/main" id="{BF47F320-D840-5347-83DE-28531E33540A}"/>
                </a:ext>
              </a:extLst>
            </p:cNvPr>
            <p:cNvSpPr/>
            <p:nvPr userDrawn="1"/>
          </p:nvSpPr>
          <p:spPr>
            <a:xfrm>
              <a:off x="-862966" y="2810030"/>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2" name="Diamond 71">
              <a:extLst>
                <a:ext uri="{FF2B5EF4-FFF2-40B4-BE49-F238E27FC236}">
                  <a16:creationId xmlns:a16="http://schemas.microsoft.com/office/drawing/2014/main" id="{1440FB99-D964-DC49-99E0-74BFDA3B8A4F}"/>
                </a:ext>
              </a:extLst>
            </p:cNvPr>
            <p:cNvSpPr/>
            <p:nvPr userDrawn="1"/>
          </p:nvSpPr>
          <p:spPr>
            <a:xfrm>
              <a:off x="1344879" y="5057797"/>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3" name="Diamond 72">
              <a:extLst>
                <a:ext uri="{FF2B5EF4-FFF2-40B4-BE49-F238E27FC236}">
                  <a16:creationId xmlns:a16="http://schemas.microsoft.com/office/drawing/2014/main" id="{A15C28C9-D68C-C247-BA94-378E80E947B5}"/>
                </a:ext>
              </a:extLst>
            </p:cNvPr>
            <p:cNvSpPr/>
            <p:nvPr userDrawn="1"/>
          </p:nvSpPr>
          <p:spPr>
            <a:xfrm>
              <a:off x="3608102" y="-1776955"/>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4" name="Diamond 73">
              <a:extLst>
                <a:ext uri="{FF2B5EF4-FFF2-40B4-BE49-F238E27FC236}">
                  <a16:creationId xmlns:a16="http://schemas.microsoft.com/office/drawing/2014/main" id="{00AA5A48-C0D2-4B46-BAD6-94C90C89C331}"/>
                </a:ext>
              </a:extLst>
            </p:cNvPr>
            <p:cNvSpPr/>
            <p:nvPr userDrawn="1"/>
          </p:nvSpPr>
          <p:spPr>
            <a:xfrm>
              <a:off x="-862966" y="-1785653"/>
              <a:ext cx="3555284" cy="3555284"/>
            </a:xfrm>
            <a:prstGeom prst="diamond">
              <a:avLst/>
            </a:prstGeom>
            <a:noFill/>
            <a:ln w="44450">
              <a:solidFill>
                <a:schemeClr val="tx2"/>
              </a:solidFill>
              <a:extLst>
                <a:ext uri="{C807C97D-BFC1-408E-A445-0C87EB9F89A2}">
                  <ask:lineSketchStyleProps xmlns:ask="http://schemas.microsoft.com/office/drawing/2018/sketchyshapes" sd="1219033472">
                    <a:custGeom>
                      <a:avLst/>
                      <a:gdLst>
                        <a:gd name="connsiteX0" fmla="*/ 0 w 3583867"/>
                        <a:gd name="connsiteY0" fmla="*/ 1791934 h 3583867"/>
                        <a:gd name="connsiteX1" fmla="*/ 430064 w 3583867"/>
                        <a:gd name="connsiteY1" fmla="*/ 1361870 h 3583867"/>
                        <a:gd name="connsiteX2" fmla="*/ 824290 w 3583867"/>
                        <a:gd name="connsiteY2" fmla="*/ 967644 h 3583867"/>
                        <a:gd name="connsiteX3" fmla="*/ 1308112 w 3583867"/>
                        <a:gd name="connsiteY3" fmla="*/ 483822 h 3583867"/>
                        <a:gd name="connsiteX4" fmla="*/ 1791934 w 3583867"/>
                        <a:gd name="connsiteY4" fmla="*/ 0 h 3583867"/>
                        <a:gd name="connsiteX5" fmla="*/ 2221998 w 3583867"/>
                        <a:gd name="connsiteY5" fmla="*/ 430064 h 3583867"/>
                        <a:gd name="connsiteX6" fmla="*/ 2634143 w 3583867"/>
                        <a:gd name="connsiteY6" fmla="*/ 842209 h 3583867"/>
                        <a:gd name="connsiteX7" fmla="*/ 3082126 w 3583867"/>
                        <a:gd name="connsiteY7" fmla="*/ 1290192 h 3583867"/>
                        <a:gd name="connsiteX8" fmla="*/ 3583867 w 3583867"/>
                        <a:gd name="connsiteY8" fmla="*/ 1791934 h 3583867"/>
                        <a:gd name="connsiteX9" fmla="*/ 3171722 w 3583867"/>
                        <a:gd name="connsiteY9" fmla="*/ 2204079 h 3583867"/>
                        <a:gd name="connsiteX10" fmla="*/ 2723739 w 3583867"/>
                        <a:gd name="connsiteY10" fmla="*/ 2652062 h 3583867"/>
                        <a:gd name="connsiteX11" fmla="*/ 2275756 w 3583867"/>
                        <a:gd name="connsiteY11" fmla="*/ 3100045 h 3583867"/>
                        <a:gd name="connsiteX12" fmla="*/ 1791934 w 3583867"/>
                        <a:gd name="connsiteY12" fmla="*/ 3583867 h 3583867"/>
                        <a:gd name="connsiteX13" fmla="*/ 1308112 w 3583867"/>
                        <a:gd name="connsiteY13" fmla="*/ 3100045 h 3583867"/>
                        <a:gd name="connsiteX14" fmla="*/ 824290 w 3583867"/>
                        <a:gd name="connsiteY14" fmla="*/ 2616223 h 3583867"/>
                        <a:gd name="connsiteX15" fmla="*/ 0 w 3583867"/>
                        <a:gd name="connsiteY15" fmla="*/ 1791934 h 358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83867" h="3583867" extrusionOk="0">
                          <a:moveTo>
                            <a:pt x="0" y="1791934"/>
                          </a:moveTo>
                          <a:cubicBezTo>
                            <a:pt x="135728" y="1648829"/>
                            <a:pt x="279126" y="1509230"/>
                            <a:pt x="430064" y="1361870"/>
                          </a:cubicBezTo>
                          <a:cubicBezTo>
                            <a:pt x="581002" y="1214510"/>
                            <a:pt x="690062" y="1131850"/>
                            <a:pt x="824290" y="967644"/>
                          </a:cubicBezTo>
                          <a:cubicBezTo>
                            <a:pt x="958518" y="803438"/>
                            <a:pt x="1077698" y="705690"/>
                            <a:pt x="1308112" y="483822"/>
                          </a:cubicBezTo>
                          <a:cubicBezTo>
                            <a:pt x="1538526" y="261954"/>
                            <a:pt x="1557968" y="208016"/>
                            <a:pt x="1791934" y="0"/>
                          </a:cubicBezTo>
                          <a:cubicBezTo>
                            <a:pt x="1972467" y="188594"/>
                            <a:pt x="2025509" y="232743"/>
                            <a:pt x="2221998" y="430064"/>
                          </a:cubicBezTo>
                          <a:cubicBezTo>
                            <a:pt x="2418487" y="627385"/>
                            <a:pt x="2523875" y="709713"/>
                            <a:pt x="2634143" y="842209"/>
                          </a:cubicBezTo>
                          <a:cubicBezTo>
                            <a:pt x="2744411" y="974705"/>
                            <a:pt x="2886610" y="1089558"/>
                            <a:pt x="3082126" y="1290192"/>
                          </a:cubicBezTo>
                          <a:cubicBezTo>
                            <a:pt x="3277641" y="1490826"/>
                            <a:pt x="3410198" y="1572960"/>
                            <a:pt x="3583867" y="1791934"/>
                          </a:cubicBezTo>
                          <a:cubicBezTo>
                            <a:pt x="3400261" y="1994023"/>
                            <a:pt x="3328897" y="2013387"/>
                            <a:pt x="3171722" y="2204079"/>
                          </a:cubicBezTo>
                          <a:cubicBezTo>
                            <a:pt x="3014547" y="2394771"/>
                            <a:pt x="2828648" y="2555769"/>
                            <a:pt x="2723739" y="2652062"/>
                          </a:cubicBezTo>
                          <a:cubicBezTo>
                            <a:pt x="2618830" y="2748355"/>
                            <a:pt x="2378136" y="2953742"/>
                            <a:pt x="2275756" y="3100045"/>
                          </a:cubicBezTo>
                          <a:cubicBezTo>
                            <a:pt x="2173376" y="3246348"/>
                            <a:pt x="1944307" y="3431066"/>
                            <a:pt x="1791934" y="3583867"/>
                          </a:cubicBezTo>
                          <a:cubicBezTo>
                            <a:pt x="1653370" y="3432003"/>
                            <a:pt x="1454918" y="3248062"/>
                            <a:pt x="1308112" y="3100045"/>
                          </a:cubicBezTo>
                          <a:cubicBezTo>
                            <a:pt x="1161306" y="2952028"/>
                            <a:pt x="941266" y="2765248"/>
                            <a:pt x="824290" y="2616223"/>
                          </a:cubicBezTo>
                          <a:cubicBezTo>
                            <a:pt x="707314" y="2467198"/>
                            <a:pt x="209568" y="1936234"/>
                            <a:pt x="0" y="179193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21" name="Text Placeholder 34">
            <a:extLst>
              <a:ext uri="{FF2B5EF4-FFF2-40B4-BE49-F238E27FC236}">
                <a16:creationId xmlns:a16="http://schemas.microsoft.com/office/drawing/2014/main" id="{BC8FF0B9-FB73-E347-8244-D00DC86C61BB}"/>
              </a:ext>
            </a:extLst>
          </p:cNvPr>
          <p:cNvSpPr>
            <a:spLocks noGrp="1"/>
          </p:cNvSpPr>
          <p:nvPr>
            <p:ph type="body" sz="quarter" idx="15" hasCustomPrompt="1"/>
          </p:nvPr>
        </p:nvSpPr>
        <p:spPr>
          <a:xfrm>
            <a:off x="1309144" y="1654688"/>
            <a:ext cx="2962027" cy="350243"/>
          </a:xfrm>
          <a:noFill/>
        </p:spPr>
        <p:txBody>
          <a:bodyPr/>
          <a:lstStyle>
            <a:lvl1pPr marL="0" indent="0">
              <a:buNone/>
              <a:defRPr sz="2400">
                <a:solidFill>
                  <a:schemeClr val="accent4">
                    <a:lumMod val="75000"/>
                  </a:schemeClr>
                </a:solidFill>
              </a:defRPr>
            </a:lvl1pPr>
          </a:lstStyle>
          <a:p>
            <a:pPr lvl="0"/>
            <a:r>
              <a:rPr lang="en-GB"/>
              <a:t>NUMMER</a:t>
            </a:r>
            <a:endParaRPr lang="en-NO"/>
          </a:p>
        </p:txBody>
      </p:sp>
      <p:sp>
        <p:nvSpPr>
          <p:cNvPr id="22" name="Text Placeholder 14">
            <a:extLst>
              <a:ext uri="{FF2B5EF4-FFF2-40B4-BE49-F238E27FC236}">
                <a16:creationId xmlns:a16="http://schemas.microsoft.com/office/drawing/2014/main" id="{4DF4557F-2DF1-2849-9E33-AB600C3F2AFF}"/>
              </a:ext>
            </a:extLst>
          </p:cNvPr>
          <p:cNvSpPr>
            <a:spLocks noGrp="1"/>
          </p:cNvSpPr>
          <p:nvPr>
            <p:ph type="body" sz="quarter" idx="13" hasCustomPrompt="1"/>
          </p:nvPr>
        </p:nvSpPr>
        <p:spPr>
          <a:xfrm>
            <a:off x="1309144" y="2067812"/>
            <a:ext cx="10363200" cy="1184275"/>
          </a:xfrm>
        </p:spPr>
        <p:txBody>
          <a:bodyPr>
            <a:noAutofit/>
          </a:bodyPr>
          <a:lstStyle>
            <a:lvl1pPr marL="0" indent="0">
              <a:buNone/>
              <a:defRPr sz="7200">
                <a:solidFill>
                  <a:schemeClr val="bg1"/>
                </a:solidFill>
                <a:effectLst>
                  <a:outerShdw blurRad="262737" dir="5400000" algn="t" rotWithShape="0">
                    <a:prstClr val="black">
                      <a:alpha val="27000"/>
                    </a:prstClr>
                  </a:outerShdw>
                </a:effectLst>
              </a:defRPr>
            </a:lvl1pPr>
          </a:lstStyle>
          <a:p>
            <a:pPr lvl="0"/>
            <a:r>
              <a:rPr lang="en-GB"/>
              <a:t>TITTEL</a:t>
            </a:r>
            <a:endParaRPr lang="en-NO"/>
          </a:p>
        </p:txBody>
      </p:sp>
      <p:sp>
        <p:nvSpPr>
          <p:cNvPr id="23" name="Text Placeholder 16">
            <a:extLst>
              <a:ext uri="{FF2B5EF4-FFF2-40B4-BE49-F238E27FC236}">
                <a16:creationId xmlns:a16="http://schemas.microsoft.com/office/drawing/2014/main" id="{CCFBE195-7509-3342-BD7C-CA7874C4291E}"/>
              </a:ext>
            </a:extLst>
          </p:cNvPr>
          <p:cNvSpPr>
            <a:spLocks noGrp="1"/>
          </p:cNvSpPr>
          <p:nvPr>
            <p:ph type="body" sz="quarter" idx="14" hasCustomPrompt="1"/>
          </p:nvPr>
        </p:nvSpPr>
        <p:spPr>
          <a:xfrm>
            <a:off x="1309912" y="3031294"/>
            <a:ext cx="7413176" cy="1671349"/>
          </a:xfrm>
          <a:effectLst>
            <a:outerShdw blurRad="362155" dir="5400000" sx="200000" sy="200000" algn="ctr" rotWithShape="0">
              <a:srgbClr val="000000">
                <a:alpha val="0"/>
              </a:srgbClr>
            </a:outerShdw>
          </a:effectLst>
        </p:spPr>
        <p:txBody>
          <a:bodyPr>
            <a:normAutofit/>
          </a:bodyPr>
          <a:lstStyle>
            <a:lvl1pPr marL="0" indent="0">
              <a:buNone/>
              <a:defRPr sz="4400">
                <a:solidFill>
                  <a:schemeClr val="bg1"/>
                </a:solidFill>
                <a:effectLst>
                  <a:outerShdw blurRad="168742" dist="38100" dir="5400000" algn="t" rotWithShape="0">
                    <a:prstClr val="black">
                      <a:alpha val="13001"/>
                    </a:prstClr>
                  </a:outerShdw>
                </a:effectLst>
              </a:defRPr>
            </a:lvl1pPr>
          </a:lstStyle>
          <a:p>
            <a:pPr lvl="0"/>
            <a:r>
              <a:rPr lang="en-GB"/>
              <a:t>Sett inn </a:t>
            </a:r>
            <a:r>
              <a:rPr lang="en-GB" err="1"/>
              <a:t>undertittel</a:t>
            </a:r>
            <a:endParaRPr lang="en-NO"/>
          </a:p>
        </p:txBody>
      </p:sp>
      <p:pic>
        <p:nvPicPr>
          <p:cNvPr id="75" name="Picture 74">
            <a:extLst>
              <a:ext uri="{FF2B5EF4-FFF2-40B4-BE49-F238E27FC236}">
                <a16:creationId xmlns:a16="http://schemas.microsoft.com/office/drawing/2014/main" id="{FD489962-9175-A444-B7D7-8838333976BD}"/>
              </a:ext>
            </a:extLst>
          </p:cNvPr>
          <p:cNvPicPr>
            <a:picLocks noChangeAspect="1"/>
          </p:cNvPicPr>
          <p:nvPr userDrawn="1"/>
        </p:nvPicPr>
        <p:blipFill>
          <a:blip r:embed="rId4"/>
          <a:stretch>
            <a:fillRect/>
          </a:stretch>
        </p:blipFill>
        <p:spPr>
          <a:xfrm>
            <a:off x="11415199" y="6170706"/>
            <a:ext cx="448444" cy="448444"/>
          </a:xfrm>
          <a:prstGeom prst="rect">
            <a:avLst/>
          </a:prstGeom>
        </p:spPr>
      </p:pic>
    </p:spTree>
    <p:extLst>
      <p:ext uri="{BB962C8B-B14F-4D97-AF65-F5344CB8AC3E}">
        <p14:creationId xmlns:p14="http://schemas.microsoft.com/office/powerpoint/2010/main" val="235152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repeatCount="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edge">
                                      <p:cBhvr>
                                        <p:cTn id="7" dur="5000"/>
                                        <p:tgtEl>
                                          <p:spTgt spid="12"/>
                                        </p:tgtEl>
                                      </p:cBhvr>
                                    </p:animEffect>
                                  </p:childTnLst>
                                </p:cTn>
                              </p:par>
                              <p:par>
                                <p:cTn id="8" presetID="10" presetClass="entr" presetSubtype="0" fill="hold" grpId="0" nodeType="withEffect">
                                  <p:stCondLst>
                                    <p:cond delay="500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0"/>
                                        <p:tgtEl>
                                          <p:spTgt spid="36"/>
                                        </p:tgtEl>
                                      </p:cBhvr>
                                    </p:animEffect>
                                  </p:childTnLst>
                                </p:cTn>
                              </p:par>
                              <p:par>
                                <p:cTn id="11" presetID="10" presetClass="entr" presetSubtype="0" fill="hold" grpId="0" nodeType="withEffect">
                                  <p:stCondLst>
                                    <p:cond delay="500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0"/>
                                        <p:tgtEl>
                                          <p:spTgt spid="37"/>
                                        </p:tgtEl>
                                      </p:cBhvr>
                                    </p:animEffect>
                                  </p:childTnLst>
                                </p:cTn>
                              </p:par>
                              <p:par>
                                <p:cTn id="14" presetID="10" presetClass="entr" presetSubtype="0" fill="hold" grpId="0" nodeType="withEffect">
                                  <p:stCondLst>
                                    <p:cond delay="50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0"/>
                                        <p:tgtEl>
                                          <p:spTgt spid="34"/>
                                        </p:tgtEl>
                                      </p:cBhvr>
                                    </p:animEffect>
                                  </p:childTnLst>
                                </p:cTn>
                              </p:par>
                              <p:par>
                                <p:cTn id="17" presetID="10" presetClass="entr" presetSubtype="0" fill="hold" grpId="0" nodeType="withEffect">
                                  <p:stCondLst>
                                    <p:cond delay="50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0"/>
                                        <p:tgtEl>
                                          <p:spTgt spid="25"/>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0"/>
                                        <p:tgtEl>
                                          <p:spTgt spid="20"/>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0"/>
                                        <p:tgtEl>
                                          <p:spTgt spid="19"/>
                                        </p:tgtEl>
                                      </p:cBhvr>
                                    </p:animEffect>
                                  </p:childTnLst>
                                </p:cTn>
                              </p:par>
                              <p:par>
                                <p:cTn id="26" presetID="10" presetClass="entr" presetSubtype="0" fill="hold" grpId="0" nodeType="withEffect">
                                  <p:stCondLst>
                                    <p:cond delay="50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0"/>
                                        <p:tgtEl>
                                          <p:spTgt spid="18"/>
                                        </p:tgtEl>
                                      </p:cBhvr>
                                    </p:animEffect>
                                  </p:childTnLst>
                                </p:cTn>
                              </p:par>
                              <p:par>
                                <p:cTn id="29" presetID="27" presetClass="emph" presetSubtype="0" repeatCount="indefinite" fill="remove" grpId="1" nodeType="withEffect">
                                  <p:stCondLst>
                                    <p:cond delay="6000"/>
                                  </p:stCondLst>
                                  <p:childTnLst>
                                    <p:animClr clrSpc="rgb" dir="cw">
                                      <p:cBhvr override="childStyle">
                                        <p:cTn id="30" dur="1500" autoRev="1" fill="remove"/>
                                        <p:tgtEl>
                                          <p:spTgt spid="37"/>
                                        </p:tgtEl>
                                        <p:attrNameLst>
                                          <p:attrName>style.color</p:attrName>
                                        </p:attrNameLst>
                                      </p:cBhvr>
                                      <p:to>
                                        <a:srgbClr val="EBEBEB"/>
                                      </p:to>
                                    </p:animClr>
                                    <p:animClr clrSpc="rgb" dir="cw">
                                      <p:cBhvr>
                                        <p:cTn id="31" dur="1500" autoRev="1" fill="remove"/>
                                        <p:tgtEl>
                                          <p:spTgt spid="37"/>
                                        </p:tgtEl>
                                        <p:attrNameLst>
                                          <p:attrName>fillcolor</p:attrName>
                                        </p:attrNameLst>
                                      </p:cBhvr>
                                      <p:to>
                                        <a:srgbClr val="EBEBEB"/>
                                      </p:to>
                                    </p:animClr>
                                    <p:set>
                                      <p:cBhvr>
                                        <p:cTn id="32" dur="1500" autoRev="1" fill="remove"/>
                                        <p:tgtEl>
                                          <p:spTgt spid="37"/>
                                        </p:tgtEl>
                                        <p:attrNameLst>
                                          <p:attrName>fill.type</p:attrName>
                                        </p:attrNameLst>
                                      </p:cBhvr>
                                      <p:to>
                                        <p:strVal val="solid"/>
                                      </p:to>
                                    </p:set>
                                    <p:set>
                                      <p:cBhvr>
                                        <p:cTn id="33" dur="1500" autoRev="1" fill="remove"/>
                                        <p:tgtEl>
                                          <p:spTgt spid="37"/>
                                        </p:tgtEl>
                                        <p:attrNameLst>
                                          <p:attrName>fill.on</p:attrName>
                                        </p:attrNameLst>
                                      </p:cBhvr>
                                      <p:to>
                                        <p:strVal val="true"/>
                                      </p:to>
                                    </p:set>
                                  </p:childTnLst>
                                </p:cTn>
                              </p:par>
                              <p:par>
                                <p:cTn id="34" presetID="27" presetClass="emph" presetSubtype="0" repeatCount="indefinite" fill="remove" grpId="1" nodeType="withEffect">
                                  <p:stCondLst>
                                    <p:cond delay="7000"/>
                                  </p:stCondLst>
                                  <p:childTnLst>
                                    <p:animClr clrSpc="rgb" dir="cw">
                                      <p:cBhvr override="childStyle">
                                        <p:cTn id="35" dur="1500" autoRev="1" fill="remove"/>
                                        <p:tgtEl>
                                          <p:spTgt spid="34"/>
                                        </p:tgtEl>
                                        <p:attrNameLst>
                                          <p:attrName>style.color</p:attrName>
                                        </p:attrNameLst>
                                      </p:cBhvr>
                                      <p:to>
                                        <a:srgbClr val="EBEBEB"/>
                                      </p:to>
                                    </p:animClr>
                                    <p:animClr clrSpc="rgb" dir="cw">
                                      <p:cBhvr>
                                        <p:cTn id="36" dur="1500" autoRev="1" fill="remove"/>
                                        <p:tgtEl>
                                          <p:spTgt spid="34"/>
                                        </p:tgtEl>
                                        <p:attrNameLst>
                                          <p:attrName>fillcolor</p:attrName>
                                        </p:attrNameLst>
                                      </p:cBhvr>
                                      <p:to>
                                        <a:srgbClr val="EBEBEB"/>
                                      </p:to>
                                    </p:animClr>
                                    <p:set>
                                      <p:cBhvr>
                                        <p:cTn id="37" dur="1500" autoRev="1" fill="remove"/>
                                        <p:tgtEl>
                                          <p:spTgt spid="34"/>
                                        </p:tgtEl>
                                        <p:attrNameLst>
                                          <p:attrName>fill.type</p:attrName>
                                        </p:attrNameLst>
                                      </p:cBhvr>
                                      <p:to>
                                        <p:strVal val="solid"/>
                                      </p:to>
                                    </p:set>
                                    <p:set>
                                      <p:cBhvr>
                                        <p:cTn id="38" dur="1500" autoRev="1" fill="remove"/>
                                        <p:tgtEl>
                                          <p:spTgt spid="34"/>
                                        </p:tgtEl>
                                        <p:attrNameLst>
                                          <p:attrName>fill.on</p:attrName>
                                        </p:attrNameLst>
                                      </p:cBhvr>
                                      <p:to>
                                        <p:strVal val="true"/>
                                      </p:to>
                                    </p:set>
                                  </p:childTnLst>
                                </p:cTn>
                              </p:par>
                              <p:par>
                                <p:cTn id="39" presetID="27" presetClass="emph" presetSubtype="0" repeatCount="indefinite" fill="remove" grpId="1" nodeType="withEffect">
                                  <p:stCondLst>
                                    <p:cond delay="8000"/>
                                  </p:stCondLst>
                                  <p:childTnLst>
                                    <p:animClr clrSpc="rgb" dir="cw">
                                      <p:cBhvr override="childStyle">
                                        <p:cTn id="40" dur="1500" autoRev="1" fill="remove"/>
                                        <p:tgtEl>
                                          <p:spTgt spid="25"/>
                                        </p:tgtEl>
                                        <p:attrNameLst>
                                          <p:attrName>style.color</p:attrName>
                                        </p:attrNameLst>
                                      </p:cBhvr>
                                      <p:to>
                                        <a:srgbClr val="EBEBEB"/>
                                      </p:to>
                                    </p:animClr>
                                    <p:animClr clrSpc="rgb" dir="cw">
                                      <p:cBhvr>
                                        <p:cTn id="41" dur="1500" autoRev="1" fill="remove"/>
                                        <p:tgtEl>
                                          <p:spTgt spid="25"/>
                                        </p:tgtEl>
                                        <p:attrNameLst>
                                          <p:attrName>fillcolor</p:attrName>
                                        </p:attrNameLst>
                                      </p:cBhvr>
                                      <p:to>
                                        <a:srgbClr val="EBEBEB"/>
                                      </p:to>
                                    </p:animClr>
                                    <p:set>
                                      <p:cBhvr>
                                        <p:cTn id="42" dur="1500" autoRev="1" fill="remove"/>
                                        <p:tgtEl>
                                          <p:spTgt spid="25"/>
                                        </p:tgtEl>
                                        <p:attrNameLst>
                                          <p:attrName>fill.type</p:attrName>
                                        </p:attrNameLst>
                                      </p:cBhvr>
                                      <p:to>
                                        <p:strVal val="solid"/>
                                      </p:to>
                                    </p:set>
                                    <p:set>
                                      <p:cBhvr>
                                        <p:cTn id="43" dur="1500" autoRev="1" fill="remove"/>
                                        <p:tgtEl>
                                          <p:spTgt spid="25"/>
                                        </p:tgtEl>
                                        <p:attrNameLst>
                                          <p:attrName>fill.on</p:attrName>
                                        </p:attrNameLst>
                                      </p:cBhvr>
                                      <p:to>
                                        <p:strVal val="true"/>
                                      </p:to>
                                    </p:set>
                                  </p:childTnLst>
                                </p:cTn>
                              </p:par>
                              <p:par>
                                <p:cTn id="44" presetID="27" presetClass="emph" presetSubtype="0" repeatCount="indefinite" fill="remove" grpId="1" nodeType="withEffect">
                                  <p:stCondLst>
                                    <p:cond delay="9000"/>
                                  </p:stCondLst>
                                  <p:childTnLst>
                                    <p:animClr clrSpc="rgb" dir="cw">
                                      <p:cBhvr override="childStyle">
                                        <p:cTn id="45" dur="1500" autoRev="1" fill="remove"/>
                                        <p:tgtEl>
                                          <p:spTgt spid="20"/>
                                        </p:tgtEl>
                                        <p:attrNameLst>
                                          <p:attrName>style.color</p:attrName>
                                        </p:attrNameLst>
                                      </p:cBhvr>
                                      <p:to>
                                        <a:srgbClr val="EBEBEB"/>
                                      </p:to>
                                    </p:animClr>
                                    <p:animClr clrSpc="rgb" dir="cw">
                                      <p:cBhvr>
                                        <p:cTn id="46" dur="1500" autoRev="1" fill="remove"/>
                                        <p:tgtEl>
                                          <p:spTgt spid="20"/>
                                        </p:tgtEl>
                                        <p:attrNameLst>
                                          <p:attrName>fillcolor</p:attrName>
                                        </p:attrNameLst>
                                      </p:cBhvr>
                                      <p:to>
                                        <a:srgbClr val="EBEBEB"/>
                                      </p:to>
                                    </p:animClr>
                                    <p:set>
                                      <p:cBhvr>
                                        <p:cTn id="47" dur="1500" autoRev="1" fill="remove"/>
                                        <p:tgtEl>
                                          <p:spTgt spid="20"/>
                                        </p:tgtEl>
                                        <p:attrNameLst>
                                          <p:attrName>fill.type</p:attrName>
                                        </p:attrNameLst>
                                      </p:cBhvr>
                                      <p:to>
                                        <p:strVal val="solid"/>
                                      </p:to>
                                    </p:set>
                                    <p:set>
                                      <p:cBhvr>
                                        <p:cTn id="48" dur="1500" autoRev="1" fill="remove"/>
                                        <p:tgtEl>
                                          <p:spTgt spid="20"/>
                                        </p:tgtEl>
                                        <p:attrNameLst>
                                          <p:attrName>fill.on</p:attrName>
                                        </p:attrNameLst>
                                      </p:cBhvr>
                                      <p:to>
                                        <p:strVal val="true"/>
                                      </p:to>
                                    </p:set>
                                  </p:childTnLst>
                                </p:cTn>
                              </p:par>
                              <p:par>
                                <p:cTn id="49" presetID="27" presetClass="emph" presetSubtype="0" repeatCount="indefinite" fill="remove" grpId="1" nodeType="withEffect">
                                  <p:stCondLst>
                                    <p:cond delay="10000"/>
                                  </p:stCondLst>
                                  <p:childTnLst>
                                    <p:animClr clrSpc="rgb" dir="cw">
                                      <p:cBhvr override="childStyle">
                                        <p:cTn id="50" dur="1500" autoRev="1" fill="remove"/>
                                        <p:tgtEl>
                                          <p:spTgt spid="19"/>
                                        </p:tgtEl>
                                        <p:attrNameLst>
                                          <p:attrName>style.color</p:attrName>
                                        </p:attrNameLst>
                                      </p:cBhvr>
                                      <p:to>
                                        <a:srgbClr val="EBEBEB"/>
                                      </p:to>
                                    </p:animClr>
                                    <p:animClr clrSpc="rgb" dir="cw">
                                      <p:cBhvr>
                                        <p:cTn id="51" dur="1500" autoRev="1" fill="remove"/>
                                        <p:tgtEl>
                                          <p:spTgt spid="19"/>
                                        </p:tgtEl>
                                        <p:attrNameLst>
                                          <p:attrName>fillcolor</p:attrName>
                                        </p:attrNameLst>
                                      </p:cBhvr>
                                      <p:to>
                                        <a:srgbClr val="EBEBEB"/>
                                      </p:to>
                                    </p:animClr>
                                    <p:set>
                                      <p:cBhvr>
                                        <p:cTn id="52" dur="1500" autoRev="1" fill="remove"/>
                                        <p:tgtEl>
                                          <p:spTgt spid="19"/>
                                        </p:tgtEl>
                                        <p:attrNameLst>
                                          <p:attrName>fill.type</p:attrName>
                                        </p:attrNameLst>
                                      </p:cBhvr>
                                      <p:to>
                                        <p:strVal val="solid"/>
                                      </p:to>
                                    </p:set>
                                    <p:set>
                                      <p:cBhvr>
                                        <p:cTn id="53" dur="1500" autoRev="1" fill="remove"/>
                                        <p:tgtEl>
                                          <p:spTgt spid="19"/>
                                        </p:tgtEl>
                                        <p:attrNameLst>
                                          <p:attrName>fill.on</p:attrName>
                                        </p:attrNameLst>
                                      </p:cBhvr>
                                      <p:to>
                                        <p:strVal val="true"/>
                                      </p:to>
                                    </p:set>
                                  </p:childTnLst>
                                </p:cTn>
                              </p:par>
                              <p:par>
                                <p:cTn id="54" presetID="27" presetClass="emph" presetSubtype="0" repeatCount="indefinite" fill="remove" grpId="1" nodeType="withEffect">
                                  <p:stCondLst>
                                    <p:cond delay="11000"/>
                                  </p:stCondLst>
                                  <p:childTnLst>
                                    <p:animClr clrSpc="rgb" dir="cw">
                                      <p:cBhvr override="childStyle">
                                        <p:cTn id="55" dur="1500" autoRev="1" fill="remove"/>
                                        <p:tgtEl>
                                          <p:spTgt spid="18"/>
                                        </p:tgtEl>
                                        <p:attrNameLst>
                                          <p:attrName>style.color</p:attrName>
                                        </p:attrNameLst>
                                      </p:cBhvr>
                                      <p:to>
                                        <a:srgbClr val="EBEBEB"/>
                                      </p:to>
                                    </p:animClr>
                                    <p:animClr clrSpc="rgb" dir="cw">
                                      <p:cBhvr>
                                        <p:cTn id="56" dur="1500" autoRev="1" fill="remove"/>
                                        <p:tgtEl>
                                          <p:spTgt spid="18"/>
                                        </p:tgtEl>
                                        <p:attrNameLst>
                                          <p:attrName>fillcolor</p:attrName>
                                        </p:attrNameLst>
                                      </p:cBhvr>
                                      <p:to>
                                        <a:srgbClr val="EBEBEB"/>
                                      </p:to>
                                    </p:animClr>
                                    <p:set>
                                      <p:cBhvr>
                                        <p:cTn id="57" dur="1500" autoRev="1" fill="remove"/>
                                        <p:tgtEl>
                                          <p:spTgt spid="18"/>
                                        </p:tgtEl>
                                        <p:attrNameLst>
                                          <p:attrName>fill.type</p:attrName>
                                        </p:attrNameLst>
                                      </p:cBhvr>
                                      <p:to>
                                        <p:strVal val="solid"/>
                                      </p:to>
                                    </p:set>
                                    <p:set>
                                      <p:cBhvr>
                                        <p:cTn id="58" dur="1500" autoRev="1" fill="remove"/>
                                        <p:tgtEl>
                                          <p:spTgt spid="18"/>
                                        </p:tgtEl>
                                        <p:attrNameLst>
                                          <p:attrName>fill.on</p:attrName>
                                        </p:attrNameLst>
                                      </p:cBhvr>
                                      <p:to>
                                        <p:strVal val="true"/>
                                      </p:to>
                                    </p:set>
                                  </p:childTnLst>
                                </p:cTn>
                              </p:par>
                              <p:par>
                                <p:cTn id="59" presetID="27" presetClass="emph" presetSubtype="0" repeatCount="indefinite" fill="remove" grpId="1" nodeType="withEffect">
                                  <p:stCondLst>
                                    <p:cond delay="12000"/>
                                  </p:stCondLst>
                                  <p:childTnLst>
                                    <p:animClr clrSpc="rgb" dir="cw">
                                      <p:cBhvr override="childStyle">
                                        <p:cTn id="60" dur="1500" autoRev="1" fill="remove"/>
                                        <p:tgtEl>
                                          <p:spTgt spid="36"/>
                                        </p:tgtEl>
                                        <p:attrNameLst>
                                          <p:attrName>style.color</p:attrName>
                                        </p:attrNameLst>
                                      </p:cBhvr>
                                      <p:to>
                                        <a:srgbClr val="EBEBEB"/>
                                      </p:to>
                                    </p:animClr>
                                    <p:animClr clrSpc="rgb" dir="cw">
                                      <p:cBhvr>
                                        <p:cTn id="61" dur="1500" autoRev="1" fill="remove"/>
                                        <p:tgtEl>
                                          <p:spTgt spid="36"/>
                                        </p:tgtEl>
                                        <p:attrNameLst>
                                          <p:attrName>fillcolor</p:attrName>
                                        </p:attrNameLst>
                                      </p:cBhvr>
                                      <p:to>
                                        <a:srgbClr val="EBEBEB"/>
                                      </p:to>
                                    </p:animClr>
                                    <p:set>
                                      <p:cBhvr>
                                        <p:cTn id="62" dur="1500" autoRev="1" fill="remove"/>
                                        <p:tgtEl>
                                          <p:spTgt spid="36"/>
                                        </p:tgtEl>
                                        <p:attrNameLst>
                                          <p:attrName>fill.type</p:attrName>
                                        </p:attrNameLst>
                                      </p:cBhvr>
                                      <p:to>
                                        <p:strVal val="solid"/>
                                      </p:to>
                                    </p:set>
                                    <p:set>
                                      <p:cBhvr>
                                        <p:cTn id="63" dur="1500" autoRev="1" fill="remove"/>
                                        <p:tgtEl>
                                          <p:spTgt spid="36"/>
                                        </p:tgtEl>
                                        <p:attrNameLst>
                                          <p:attrName>fill.on</p:attrName>
                                        </p:attrNameLst>
                                      </p:cBhvr>
                                      <p:to>
                                        <p:strVal val="true"/>
                                      </p:to>
                                    </p:set>
                                  </p:childTnLst>
                                </p:cTn>
                              </p:par>
                              <p:par>
                                <p:cTn id="64" presetID="20" presetClass="entr" presetSubtype="0" fill="hold" nodeType="withEffect">
                                  <p:stCondLst>
                                    <p:cond delay="10000"/>
                                  </p:stCondLst>
                                  <p:childTnLst>
                                    <p:set>
                                      <p:cBhvr>
                                        <p:cTn id="65" dur="1" fill="hold">
                                          <p:stCondLst>
                                            <p:cond delay="0"/>
                                          </p:stCondLst>
                                        </p:cTn>
                                        <p:tgtEl>
                                          <p:spTgt spid="62"/>
                                        </p:tgtEl>
                                        <p:attrNameLst>
                                          <p:attrName>style.visibility</p:attrName>
                                        </p:attrNameLst>
                                      </p:cBhvr>
                                      <p:to>
                                        <p:strVal val="visible"/>
                                      </p:to>
                                    </p:set>
                                    <p:animEffect transition="in" filter="wedge">
                                      <p:cBhvr>
                                        <p:cTn id="66" dur="5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18" grpId="0" animBg="1"/>
      <p:bldP spid="18" grpId="1" animBg="1"/>
      <p:bldP spid="19" grpId="0" animBg="1"/>
      <p:bldP spid="19" grpId="1" animBg="1"/>
      <p:bldP spid="20" grpId="0" animBg="1"/>
      <p:bldP spid="20" grpId="1" animBg="1"/>
      <p:bldP spid="25" grpId="0" animBg="1"/>
      <p:bldP spid="25" grpId="1" animBg="1"/>
      <p:bldP spid="34" grpId="0" animBg="1"/>
      <p:bldP spid="34" grpId="1" animBg="1"/>
      <p:bldP spid="37" grpId="0" animBg="1"/>
      <p:bldP spid="37" grpId="1"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1799">
          <p15:clr>
            <a:srgbClr val="FBAE40"/>
          </p15:clr>
        </p15:guide>
        <p15:guide id="4" pos="3613">
          <p15:clr>
            <a:srgbClr val="FBAE40"/>
          </p15:clr>
        </p15:guide>
        <p15:guide id="5" pos="3386">
          <p15:clr>
            <a:srgbClr val="FBAE40"/>
          </p15:clr>
        </p15:guide>
        <p15:guide id="6" pos="3160">
          <p15:clr>
            <a:srgbClr val="FBAE40"/>
          </p15:clr>
        </p15:guide>
        <p15:guide id="7" pos="2933">
          <p15:clr>
            <a:srgbClr val="FBAE40"/>
          </p15:clr>
        </p15:guide>
        <p15:guide id="8" pos="2706">
          <p15:clr>
            <a:srgbClr val="FBAE40"/>
          </p15:clr>
        </p15:guide>
        <p15:guide id="9" pos="2479">
          <p15:clr>
            <a:srgbClr val="FBAE40"/>
          </p15:clr>
        </p15:guide>
        <p15:guide id="10" pos="2252">
          <p15:clr>
            <a:srgbClr val="FBAE40"/>
          </p15:clr>
        </p15:guide>
        <p15:guide id="11" pos="2026">
          <p15:clr>
            <a:srgbClr val="FBAE40"/>
          </p15:clr>
        </p15:guide>
        <p15:guide id="12" pos="1572">
          <p15:clr>
            <a:srgbClr val="FBAE40"/>
          </p15:clr>
        </p15:guide>
        <p15:guide id="13" pos="1345">
          <p15:clr>
            <a:srgbClr val="FBAE40"/>
          </p15:clr>
        </p15:guide>
        <p15:guide id="14" pos="1118">
          <p15:clr>
            <a:srgbClr val="FBAE40"/>
          </p15:clr>
        </p15:guide>
        <p15:guide id="15" pos="892">
          <p15:clr>
            <a:srgbClr val="FBAE40"/>
          </p15:clr>
        </p15:guide>
        <p15:guide id="16" pos="665">
          <p15:clr>
            <a:srgbClr val="FBAE40"/>
          </p15:clr>
        </p15:guide>
        <p15:guide id="17" pos="438">
          <p15:clr>
            <a:srgbClr val="FBAE40"/>
          </p15:clr>
        </p15:guide>
        <p15:guide id="18" pos="211">
          <p15:clr>
            <a:srgbClr val="FBAE40"/>
          </p15:clr>
        </p15:guide>
        <p15:guide id="19" pos="4067">
          <p15:clr>
            <a:srgbClr val="FBAE40"/>
          </p15:clr>
        </p15:guide>
        <p15:guide id="20" pos="4294">
          <p15:clr>
            <a:srgbClr val="FBAE40"/>
          </p15:clr>
        </p15:guide>
        <p15:guide id="21" pos="4520">
          <p15:clr>
            <a:srgbClr val="FBAE40"/>
          </p15:clr>
        </p15:guide>
        <p15:guide id="22" pos="4747">
          <p15:clr>
            <a:srgbClr val="FBAE40"/>
          </p15:clr>
        </p15:guide>
        <p15:guide id="23" pos="4974">
          <p15:clr>
            <a:srgbClr val="FBAE40"/>
          </p15:clr>
        </p15:guide>
        <p15:guide id="24" pos="5201">
          <p15:clr>
            <a:srgbClr val="FBAE40"/>
          </p15:clr>
        </p15:guide>
        <p15:guide id="25" pos="5428">
          <p15:clr>
            <a:srgbClr val="FBAE40"/>
          </p15:clr>
        </p15:guide>
        <p15:guide id="26" pos="5654">
          <p15:clr>
            <a:srgbClr val="FBAE40"/>
          </p15:clr>
        </p15:guide>
        <p15:guide id="27" pos="5881">
          <p15:clr>
            <a:srgbClr val="FBAE40"/>
          </p15:clr>
        </p15:guide>
        <p15:guide id="28" pos="6108">
          <p15:clr>
            <a:srgbClr val="FBAE40"/>
          </p15:clr>
        </p15:guide>
        <p15:guide id="29" pos="6335">
          <p15:clr>
            <a:srgbClr val="FBAE40"/>
          </p15:clr>
        </p15:guide>
        <p15:guide id="30" pos="6562">
          <p15:clr>
            <a:srgbClr val="FBAE40"/>
          </p15:clr>
        </p15:guide>
        <p15:guide id="31" pos="6788">
          <p15:clr>
            <a:srgbClr val="FBAE40"/>
          </p15:clr>
        </p15:guide>
        <p15:guide id="32" pos="7015">
          <p15:clr>
            <a:srgbClr val="FBAE40"/>
          </p15:clr>
        </p15:guide>
        <p15:guide id="33" pos="7242">
          <p15:clr>
            <a:srgbClr val="FBAE40"/>
          </p15:clr>
        </p15:guide>
        <p15:guide id="34" pos="7469">
          <p15:clr>
            <a:srgbClr val="FBAE40"/>
          </p15:clr>
        </p15:guide>
        <p15:guide id="35" orient="horz" pos="1933">
          <p15:clr>
            <a:srgbClr val="FBAE40"/>
          </p15:clr>
        </p15:guide>
        <p15:guide id="36" orient="horz" pos="1706">
          <p15:clr>
            <a:srgbClr val="FBAE40"/>
          </p15:clr>
        </p15:guide>
        <p15:guide id="37" orient="horz" pos="1480">
          <p15:clr>
            <a:srgbClr val="FBAE40"/>
          </p15:clr>
        </p15:guide>
        <p15:guide id="38" orient="horz" pos="1253">
          <p15:clr>
            <a:srgbClr val="FBAE40"/>
          </p15:clr>
        </p15:guide>
        <p15:guide id="39" orient="horz" pos="1026">
          <p15:clr>
            <a:srgbClr val="FBAE40"/>
          </p15:clr>
        </p15:guide>
        <p15:guide id="40" orient="horz" pos="799">
          <p15:clr>
            <a:srgbClr val="FBAE40"/>
          </p15:clr>
        </p15:guide>
        <p15:guide id="41" orient="horz" pos="572">
          <p15:clr>
            <a:srgbClr val="FBAE40"/>
          </p15:clr>
        </p15:guide>
        <p15:guide id="42" orient="horz" pos="346">
          <p15:clr>
            <a:srgbClr val="FBAE40"/>
          </p15:clr>
        </p15:guide>
        <p15:guide id="43" orient="horz" pos="119">
          <p15:clr>
            <a:srgbClr val="FBAE40"/>
          </p15:clr>
        </p15:guide>
        <p15:guide id="44" orient="horz" pos="2387">
          <p15:clr>
            <a:srgbClr val="FBAE40"/>
          </p15:clr>
        </p15:guide>
        <p15:guide id="45" orient="horz" pos="2614">
          <p15:clr>
            <a:srgbClr val="FBAE40"/>
          </p15:clr>
        </p15:guide>
        <p15:guide id="46" orient="horz" pos="2840">
          <p15:clr>
            <a:srgbClr val="FBAE40"/>
          </p15:clr>
        </p15:guide>
        <p15:guide id="47" orient="horz" pos="3067">
          <p15:clr>
            <a:srgbClr val="FBAE40"/>
          </p15:clr>
        </p15:guide>
        <p15:guide id="48" orient="horz" pos="3294">
          <p15:clr>
            <a:srgbClr val="FBAE40"/>
          </p15:clr>
        </p15:guide>
        <p15:guide id="49" orient="horz" pos="3521">
          <p15:clr>
            <a:srgbClr val="FBAE40"/>
          </p15:clr>
        </p15:guide>
        <p15:guide id="50" orient="horz" pos="3748">
          <p15:clr>
            <a:srgbClr val="FBAE40"/>
          </p15:clr>
        </p15:guide>
        <p15:guide id="51" orient="horz" pos="3974">
          <p15:clr>
            <a:srgbClr val="FBAE40"/>
          </p15:clr>
        </p15:guide>
        <p15:guide id="52" orient="horz" pos="420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493485" y="765175"/>
            <a:ext cx="11184000" cy="969282"/>
          </a:xfrm>
        </p:spPr>
        <p:txBody>
          <a:bodyPr>
            <a:normAutofit/>
          </a:bodyPr>
          <a:lstStyle>
            <a:lvl1pPr marL="0" indent="0">
              <a:buNone/>
              <a:defRPr sz="2721" b="0">
                <a:solidFill>
                  <a:schemeClr val="accent5"/>
                </a:solidFill>
              </a:defRPr>
            </a:lvl1pPr>
          </a:lstStyle>
          <a:p>
            <a:pPr lvl="0"/>
            <a:r>
              <a:rPr lang="nb-NO" dirty="0" err="1"/>
              <a:t>Click</a:t>
            </a:r>
            <a:r>
              <a:rPr lang="nb-NO" dirty="0"/>
              <a:t> to </a:t>
            </a:r>
            <a:r>
              <a:rPr lang="nb-NO" dirty="0" err="1"/>
              <a:t>edit</a:t>
            </a:r>
            <a:r>
              <a:rPr lang="nb-NO" dirty="0"/>
              <a:t> Master </a:t>
            </a:r>
            <a:r>
              <a:rPr lang="nb-NO" dirty="0" err="1"/>
              <a:t>text</a:t>
            </a:r>
            <a:r>
              <a:rPr lang="nb-NO" dirty="0"/>
              <a:t> styles</a:t>
            </a:r>
          </a:p>
        </p:txBody>
      </p:sp>
      <p:sp>
        <p:nvSpPr>
          <p:cNvPr id="14" name="Title Placeholder 1"/>
          <p:cNvSpPr>
            <a:spLocks noGrp="1"/>
          </p:cNvSpPr>
          <p:nvPr>
            <p:ph type="title"/>
          </p:nvPr>
        </p:nvSpPr>
        <p:spPr>
          <a:xfrm>
            <a:off x="493485" y="295683"/>
            <a:ext cx="11184000" cy="469492"/>
          </a:xfrm>
          <a:prstGeom prst="rect">
            <a:avLst/>
          </a:prstGeom>
        </p:spPr>
        <p:txBody>
          <a:bodyPr vert="horz" lIns="0" tIns="0" rIns="0" bIns="0" rtlCol="0" anchor="t" anchorCtr="0">
            <a:noAutofit/>
          </a:bodyPr>
          <a:lstStyle/>
          <a:p>
            <a:r>
              <a:rPr lang="nb-NO" dirty="0" err="1"/>
              <a:t>Click</a:t>
            </a:r>
            <a:r>
              <a:rPr lang="nb-NO" dirty="0"/>
              <a:t> to </a:t>
            </a:r>
            <a:r>
              <a:rPr lang="nb-NO" dirty="0" err="1"/>
              <a:t>edit</a:t>
            </a:r>
            <a:r>
              <a:rPr lang="nb-NO" dirty="0"/>
              <a:t> Master </a:t>
            </a:r>
            <a:r>
              <a:rPr lang="nb-NO" dirty="0" err="1"/>
              <a:t>title</a:t>
            </a:r>
            <a:r>
              <a:rPr lang="nb-NO" dirty="0"/>
              <a:t> style</a:t>
            </a:r>
          </a:p>
        </p:txBody>
      </p:sp>
      <p:sp>
        <p:nvSpPr>
          <p:cNvPr id="20" name="Text Placeholder 19"/>
          <p:cNvSpPr>
            <a:spLocks noGrp="1"/>
          </p:cNvSpPr>
          <p:nvPr>
            <p:ph type="body" sz="quarter" idx="14"/>
          </p:nvPr>
        </p:nvSpPr>
        <p:spPr>
          <a:xfrm>
            <a:off x="494401" y="1810799"/>
            <a:ext cx="11184000" cy="4536000"/>
          </a:xfrm>
        </p:spPr>
        <p:txBody>
          <a:bodyPr/>
          <a:lstStyle>
            <a:lvl1pPr marL="0" indent="0">
              <a:buNone/>
              <a:defRPr>
                <a:solidFill>
                  <a:srgbClr val="575757"/>
                </a:solidFill>
              </a:defRPr>
            </a:lvl1pPr>
            <a:lvl2pPr marL="241882" indent="-241882">
              <a:buFont typeface="Arial" pitchFamily="34" charset="0"/>
              <a:buChar char="•"/>
              <a:defRPr>
                <a:solidFill>
                  <a:srgbClr val="575757"/>
                </a:solidFill>
              </a:defRPr>
            </a:lvl2pPr>
            <a:lvl3pPr>
              <a:defRPr>
                <a:solidFill>
                  <a:srgbClr val="575757"/>
                </a:solidFill>
              </a:defRPr>
            </a:lvl3pPr>
            <a:lvl4pPr>
              <a:defRPr>
                <a:solidFill>
                  <a:srgbClr val="575757"/>
                </a:solidFill>
              </a:defRPr>
            </a:lvl4pPr>
            <a:lvl5pPr>
              <a:defRPr>
                <a:solidFill>
                  <a:srgbClr val="575757"/>
                </a:solidFill>
              </a:defRPr>
            </a:lvl5pPr>
          </a:lstStyle>
          <a:p>
            <a:pPr lvl="0"/>
            <a:r>
              <a:rPr lang="nb-NO" dirty="0" err="1"/>
              <a:t>Click</a:t>
            </a:r>
            <a:r>
              <a:rPr lang="nb-NO" dirty="0"/>
              <a:t> to </a:t>
            </a:r>
            <a:r>
              <a:rPr lang="nb-NO" dirty="0" err="1"/>
              <a:t>edit</a:t>
            </a:r>
            <a:r>
              <a:rPr lang="nb-NO" dirty="0"/>
              <a:t> Master </a:t>
            </a:r>
            <a:r>
              <a:rPr lang="nb-NO" dirty="0" err="1"/>
              <a:t>text</a:t>
            </a:r>
            <a:r>
              <a:rPr lang="nb-NO" dirty="0"/>
              <a:t> styles</a:t>
            </a:r>
          </a:p>
          <a:p>
            <a:pPr lvl="1"/>
            <a:r>
              <a:rPr lang="nb-NO" dirty="0"/>
              <a:t>Second </a:t>
            </a:r>
            <a:r>
              <a:rPr lang="nb-NO" dirty="0" err="1"/>
              <a:t>level</a:t>
            </a:r>
            <a:endParaRPr lang="nb-NO" dirty="0"/>
          </a:p>
          <a:p>
            <a:pPr lvl="2"/>
            <a:r>
              <a:rPr lang="nb-NO" dirty="0"/>
              <a:t>Third </a:t>
            </a:r>
            <a:r>
              <a:rPr lang="nb-NO" dirty="0" err="1"/>
              <a:t>level</a:t>
            </a:r>
            <a:endParaRPr lang="nb-NO" dirty="0"/>
          </a:p>
          <a:p>
            <a:pPr lvl="3"/>
            <a:r>
              <a:rPr lang="nb-NO" dirty="0" err="1"/>
              <a:t>Fourth</a:t>
            </a:r>
            <a:r>
              <a:rPr lang="nb-NO" dirty="0"/>
              <a:t> </a:t>
            </a:r>
            <a:r>
              <a:rPr lang="nb-NO" dirty="0" err="1"/>
              <a:t>level</a:t>
            </a:r>
            <a:endParaRPr lang="nb-NO" dirty="0"/>
          </a:p>
          <a:p>
            <a:pPr lvl="4"/>
            <a:r>
              <a:rPr lang="nb-NO" dirty="0"/>
              <a:t>Fifth </a:t>
            </a:r>
            <a:r>
              <a:rPr lang="nb-NO" dirty="0" err="1"/>
              <a:t>level</a:t>
            </a:r>
            <a:endParaRPr lang="nb-NO" dirty="0"/>
          </a:p>
        </p:txBody>
      </p:sp>
      <p:sp>
        <p:nvSpPr>
          <p:cNvPr id="8" name="Slide Number Placeholder 7"/>
          <p:cNvSpPr>
            <a:spLocks noGrp="1"/>
          </p:cNvSpPr>
          <p:nvPr>
            <p:ph type="sldNum" sz="quarter" idx="4"/>
          </p:nvPr>
        </p:nvSpPr>
        <p:spPr>
          <a:xfrm>
            <a:off x="5972185" y="6398358"/>
            <a:ext cx="247639" cy="252000"/>
          </a:xfrm>
          <a:prstGeom prst="rect">
            <a:avLst/>
          </a:prstGeom>
        </p:spPr>
        <p:txBody>
          <a:bodyPr vert="horz" lIns="0" tIns="0" rIns="0" bIns="0" rtlCol="0" anchor="ctr" anchorCtr="0"/>
          <a:lstStyle>
            <a:lvl1pPr algn="ctr">
              <a:defRPr sz="726" b="0">
                <a:solidFill>
                  <a:srgbClr val="8C8C8C"/>
                </a:solidFill>
              </a:defRPr>
            </a:lvl1pPr>
          </a:lstStyle>
          <a:p>
            <a:fld id="{95CC1D26-A9BD-4BDE-BDD9-08EDBAE96860}" type="slidenum">
              <a:rPr lang="nb-NO" smtClean="0"/>
              <a:pPr/>
              <a:t>‹#›</a:t>
            </a:fld>
            <a:endParaRPr lang="nb-NO" dirty="0"/>
          </a:p>
        </p:txBody>
      </p:sp>
      <p:sp>
        <p:nvSpPr>
          <p:cNvPr id="7" name="bmkCopyright"/>
          <p:cNvSpPr>
            <a:spLocks noGrp="1"/>
          </p:cNvSpPr>
          <p:nvPr>
            <p:ph type="ftr" sz="quarter" idx="3"/>
          </p:nvPr>
        </p:nvSpPr>
        <p:spPr>
          <a:xfrm>
            <a:off x="494423" y="6398358"/>
            <a:ext cx="1632253" cy="252000"/>
          </a:xfrm>
          <a:prstGeom prst="rect">
            <a:avLst/>
          </a:prstGeom>
        </p:spPr>
        <p:txBody>
          <a:bodyPr vert="horz" lIns="0" tIns="0" rIns="36000" bIns="0" rtlCol="0" anchor="ctr" anchorCtr="0"/>
          <a:lstStyle>
            <a:lvl1pPr algn="l">
              <a:defRPr sz="726" b="0">
                <a:solidFill>
                  <a:srgbClr val="8C8C8C"/>
                </a:solidFill>
              </a:defRPr>
            </a:lvl1pPr>
          </a:lstStyle>
          <a:p>
            <a:r>
              <a:rPr lang="nb-NO" dirty="0"/>
              <a:t>© 2014 Deloitte AS</a:t>
            </a:r>
          </a:p>
        </p:txBody>
      </p:sp>
    </p:spTree>
    <p:extLst>
      <p:ext uri="{BB962C8B-B14F-4D97-AF65-F5344CB8AC3E}">
        <p14:creationId xmlns:p14="http://schemas.microsoft.com/office/powerpoint/2010/main" val="34533252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p>
        </p:txBody>
      </p:sp>
      <p:sp>
        <p:nvSpPr>
          <p:cNvPr id="3" name="Table Placeholder 2"/>
          <p:cNvSpPr>
            <a:spLocks noGrp="1"/>
          </p:cNvSpPr>
          <p:nvPr>
            <p:ph type="tbl" idx="1"/>
          </p:nvPr>
        </p:nvSpPr>
        <p:spPr>
          <a:xfrm>
            <a:off x="1576917" y="2017713"/>
            <a:ext cx="10363200" cy="4114800"/>
          </a:xfrm>
        </p:spPr>
        <p:txBody>
          <a:bodyPr/>
          <a:lstStyle/>
          <a:p>
            <a:pPr lvl="0"/>
            <a:endParaRPr lang="en-US" noProof="0"/>
          </a:p>
        </p:txBody>
      </p:sp>
      <p:sp>
        <p:nvSpPr>
          <p:cNvPr id="4" name="Rectangle 11"/>
          <p:cNvSpPr>
            <a:spLocks noGrp="1" noChangeArrowheads="1"/>
          </p:cNvSpPr>
          <p:nvPr>
            <p:ph type="dt" sz="half" idx="10"/>
          </p:nvPr>
        </p:nvSpPr>
        <p:spPr>
          <a:xfrm>
            <a:off x="1549400" y="6243638"/>
            <a:ext cx="2540000" cy="457200"/>
          </a:xfrm>
          <a:prstGeom prst="rect">
            <a:avLst/>
          </a:prstGeom>
        </p:spPr>
        <p:txBody>
          <a:bodyPr/>
          <a:lstStyle>
            <a:lvl1pPr>
              <a:defRPr/>
            </a:lvl1pPr>
          </a:lstStyle>
          <a:p>
            <a:pPr>
              <a:defRPr/>
            </a:pPr>
            <a:endParaRPr lang="nb-NO"/>
          </a:p>
        </p:txBody>
      </p:sp>
      <p:sp>
        <p:nvSpPr>
          <p:cNvPr id="5" name="Rectangle 12"/>
          <p:cNvSpPr>
            <a:spLocks noGrp="1" noChangeArrowheads="1"/>
          </p:cNvSpPr>
          <p:nvPr>
            <p:ph type="ftr" sz="quarter" idx="11"/>
          </p:nvPr>
        </p:nvSpPr>
        <p:spPr/>
        <p:txBody>
          <a:bodyPr/>
          <a:lstStyle>
            <a:lvl1pPr>
              <a:defRPr smtClean="0"/>
            </a:lvl1pPr>
          </a:lstStyle>
          <a:p>
            <a:pPr>
              <a:defRPr/>
            </a:pPr>
            <a:r>
              <a:rPr lang="nb-NO"/>
              <a:t>Grunnleggende regnskap</a:t>
            </a:r>
          </a:p>
        </p:txBody>
      </p:sp>
      <p:sp>
        <p:nvSpPr>
          <p:cNvPr id="6" name="Rectangle 13"/>
          <p:cNvSpPr>
            <a:spLocks noGrp="1" noChangeArrowheads="1"/>
          </p:cNvSpPr>
          <p:nvPr>
            <p:ph type="sldNum" sz="quarter" idx="12"/>
          </p:nvPr>
        </p:nvSpPr>
        <p:spPr/>
        <p:txBody>
          <a:bodyPr/>
          <a:lstStyle>
            <a:lvl1pPr>
              <a:defRPr/>
            </a:lvl1pPr>
          </a:lstStyle>
          <a:p>
            <a:pPr>
              <a:defRPr/>
            </a:pPr>
            <a:fld id="{4EB69C26-8472-4DA5-A03A-B813F28D5962}" type="slidenum">
              <a:rPr lang="nb-NO"/>
              <a:pPr>
                <a:defRPr/>
              </a:pPr>
              <a:t>‹#›</a:t>
            </a:fld>
            <a:endParaRPr lang="nb-NO"/>
          </a:p>
        </p:txBody>
      </p:sp>
    </p:spTree>
    <p:extLst>
      <p:ext uri="{BB962C8B-B14F-4D97-AF65-F5344CB8AC3E}">
        <p14:creationId xmlns:p14="http://schemas.microsoft.com/office/powerpoint/2010/main" val="185305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6F14-82F2-4534-BC93-D15EF7F4EF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2591EB-A81C-419C-ADE2-F78B5BE6A4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4D3D0B-714E-4F87-A729-8F35498F6C80}"/>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5" name="Footer Placeholder 4">
            <a:extLst>
              <a:ext uri="{FF2B5EF4-FFF2-40B4-BE49-F238E27FC236}">
                <a16:creationId xmlns:a16="http://schemas.microsoft.com/office/drawing/2014/main" id="{B45BFDD6-C927-43D2-8D6B-7276A0654B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8AC636-1C42-4236-87C2-C10D9E938A8E}"/>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1541340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4BCF-FF86-48FB-B06C-BF51E68D3C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24ACA56-A272-4D8C-8591-1782FF2AD1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104D5D-09CF-4942-A445-2DBB70B71A0F}"/>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5" name="Footer Placeholder 4">
            <a:extLst>
              <a:ext uri="{FF2B5EF4-FFF2-40B4-BE49-F238E27FC236}">
                <a16:creationId xmlns:a16="http://schemas.microsoft.com/office/drawing/2014/main" id="{43A7E0BE-E08E-42A6-93D7-56CD3ED5E4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629DA1-B653-4C49-9AF1-62259D6137D3}"/>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3896132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B8976-A18B-4F78-A5BE-7B0633AB93A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49D26A-DCCF-40A5-B06B-0A7DD6F9DE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95DF1C8-F4C8-4485-9346-14D0447D53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B74EF2C-BBEC-457F-84C1-915319DA7EA8}"/>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6" name="Footer Placeholder 5">
            <a:extLst>
              <a:ext uri="{FF2B5EF4-FFF2-40B4-BE49-F238E27FC236}">
                <a16:creationId xmlns:a16="http://schemas.microsoft.com/office/drawing/2014/main" id="{F3A58AFD-FEA7-4738-8AA7-D39E245091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D8FBA7-E1E9-4299-AC7A-D7906FEE0407}"/>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38516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D3AB-F172-48D7-BB55-B61EF464380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832B68-C760-478E-B575-B9AE481A57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D71CAE-41CF-4516-B650-B4BD4BFC1B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608B657-1285-4C50-B239-DE5701016F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19FF43-1567-4141-A365-D9D5D4216E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2CACBB-55DC-4618-ACAC-1F71FBA6637E}"/>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8" name="Footer Placeholder 7">
            <a:extLst>
              <a:ext uri="{FF2B5EF4-FFF2-40B4-BE49-F238E27FC236}">
                <a16:creationId xmlns:a16="http://schemas.microsoft.com/office/drawing/2014/main" id="{BDBF8049-783C-44C8-AF48-A5C341FB334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FDE08FC-585F-48C2-B9B6-ACF869D2231E}"/>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223648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C590B-8DD4-49AD-9E4A-37196463455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0013D8-86B4-4838-BF0B-71BEB6A8F2CC}"/>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4" name="Footer Placeholder 3">
            <a:extLst>
              <a:ext uri="{FF2B5EF4-FFF2-40B4-BE49-F238E27FC236}">
                <a16:creationId xmlns:a16="http://schemas.microsoft.com/office/drawing/2014/main" id="{471EC7A0-133B-45E6-90CF-7A337D6E5D7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D112FD8-A94A-4DA0-A598-3C57DF8DBF33}"/>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257481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5D812D-63B1-4783-85FF-0CF2CC11C71E}"/>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3" name="Footer Placeholder 2">
            <a:extLst>
              <a:ext uri="{FF2B5EF4-FFF2-40B4-BE49-F238E27FC236}">
                <a16:creationId xmlns:a16="http://schemas.microsoft.com/office/drawing/2014/main" id="{B90170AC-5B15-412A-BC8B-EE937EA29C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188714-84FE-46F3-A188-7B490C4A5DFE}"/>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406017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B1E48-79E9-4F85-B9CD-F8894ABE51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4708C2-EE97-4269-AB23-D3A350DE1E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5592B94-0963-4252-9AA2-D1971D1BA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D40714-F575-4E20-B89C-E1B431CE2B91}"/>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6" name="Footer Placeholder 5">
            <a:extLst>
              <a:ext uri="{FF2B5EF4-FFF2-40B4-BE49-F238E27FC236}">
                <a16:creationId xmlns:a16="http://schemas.microsoft.com/office/drawing/2014/main" id="{4109CE45-7156-4194-9F19-B84511E23D1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55DDC8D-E504-4C52-ACCA-DFCDE84ADF5A}"/>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4216618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4992-03C4-4B76-ABE8-51A180A04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44663B8-EA7B-465D-988B-4334A674F6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3DB0A4-ABAE-40E8-83F8-034E19FDB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6EA8CA-26B4-441B-8E55-7DAF62DE54C8}"/>
              </a:ext>
            </a:extLst>
          </p:cNvPr>
          <p:cNvSpPr>
            <a:spLocks noGrp="1"/>
          </p:cNvSpPr>
          <p:nvPr>
            <p:ph type="dt" sz="half" idx="10"/>
          </p:nvPr>
        </p:nvSpPr>
        <p:spPr/>
        <p:txBody>
          <a:bodyPr/>
          <a:lstStyle/>
          <a:p>
            <a:fld id="{B4726110-BAD6-4A6C-B69D-999D722A6BE0}" type="datetimeFigureOut">
              <a:rPr lang="en-GB" smtClean="0"/>
              <a:t>09/01/2026</a:t>
            </a:fld>
            <a:endParaRPr lang="en-GB"/>
          </a:p>
        </p:txBody>
      </p:sp>
      <p:sp>
        <p:nvSpPr>
          <p:cNvPr id="6" name="Footer Placeholder 5">
            <a:extLst>
              <a:ext uri="{FF2B5EF4-FFF2-40B4-BE49-F238E27FC236}">
                <a16:creationId xmlns:a16="http://schemas.microsoft.com/office/drawing/2014/main" id="{6E7AE4CD-6D4C-431E-AFCC-DD599E6AD7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4D7EB99-E785-4FDE-8139-C2F1BF704E4F}"/>
              </a:ext>
            </a:extLst>
          </p:cNvPr>
          <p:cNvSpPr>
            <a:spLocks noGrp="1"/>
          </p:cNvSpPr>
          <p:nvPr>
            <p:ph type="sldNum" sz="quarter" idx="12"/>
          </p:nvPr>
        </p:nvSpPr>
        <p:spPr/>
        <p:txBody>
          <a:bodyPr/>
          <a:lstStyle/>
          <a:p>
            <a:fld id="{C4B63823-CABF-465A-85CD-33187D44BE88}" type="slidenum">
              <a:rPr lang="en-GB" smtClean="0"/>
              <a:t>‹#›</a:t>
            </a:fld>
            <a:endParaRPr lang="en-GB"/>
          </a:p>
        </p:txBody>
      </p:sp>
    </p:spTree>
    <p:extLst>
      <p:ext uri="{BB962C8B-B14F-4D97-AF65-F5344CB8AC3E}">
        <p14:creationId xmlns:p14="http://schemas.microsoft.com/office/powerpoint/2010/main" val="1029878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786F2-6648-403A-8563-D5B6B819A1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7DFAEC-CAF9-4CD4-8369-DD8CC16C13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AAC5FF-45B0-4E20-B34A-6A007AFF20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26110-BAD6-4A6C-B69D-999D722A6BE0}" type="datetimeFigureOut">
              <a:rPr lang="en-GB" smtClean="0"/>
              <a:t>09/01/2026</a:t>
            </a:fld>
            <a:endParaRPr lang="en-GB"/>
          </a:p>
        </p:txBody>
      </p:sp>
      <p:sp>
        <p:nvSpPr>
          <p:cNvPr id="5" name="Footer Placeholder 4">
            <a:extLst>
              <a:ext uri="{FF2B5EF4-FFF2-40B4-BE49-F238E27FC236}">
                <a16:creationId xmlns:a16="http://schemas.microsoft.com/office/drawing/2014/main" id="{F2A97D71-3B39-49A2-BDF5-187450714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F0C649C-8C4C-4E38-96A0-B2E0A35029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B63823-CABF-465A-85CD-33187D44BE88}" type="slidenum">
              <a:rPr lang="en-GB" smtClean="0"/>
              <a:t>‹#›</a:t>
            </a:fld>
            <a:endParaRPr lang="en-GB"/>
          </a:p>
        </p:txBody>
      </p:sp>
    </p:spTree>
    <p:extLst>
      <p:ext uri="{BB962C8B-B14F-4D97-AF65-F5344CB8AC3E}">
        <p14:creationId xmlns:p14="http://schemas.microsoft.com/office/powerpoint/2010/main" val="2399902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moller.no/no/om-oss/arsrapporter/2023"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www.oslobors.no/" TargetMode="External"/><Relationship Id="rId3" Type="http://schemas.openxmlformats.org/officeDocument/2006/relationships/hyperlink" Target="http://www.brreg.no/" TargetMode="External"/><Relationship Id="rId7" Type="http://schemas.openxmlformats.org/officeDocument/2006/relationships/hyperlink" Target="http://www.forvalt.no/"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hyperlink" Target="http://www.proff.no/" TargetMode="External"/><Relationship Id="rId5" Type="http://schemas.openxmlformats.org/officeDocument/2006/relationships/hyperlink" Target="http://www.purehelp.no/" TargetMode="External"/><Relationship Id="rId4" Type="http://schemas.openxmlformats.org/officeDocument/2006/relationships/hyperlink" Target="http://www.1881.n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3" Type="http://schemas.openxmlformats.org/officeDocument/2006/relationships/image" Target="../media/image86.jpeg"/><Relationship Id="rId18" Type="http://schemas.openxmlformats.org/officeDocument/2006/relationships/hyperlink" Target="https://globalcompact.no/barekraftsmal/mal-9-innovasjon-og-infrastruktur/" TargetMode="External"/><Relationship Id="rId26" Type="http://schemas.openxmlformats.org/officeDocument/2006/relationships/hyperlink" Target="https://globalcompact.no/barekraftsmal/mal-13-stoppe-klimaendringene/" TargetMode="External"/><Relationship Id="rId3" Type="http://schemas.openxmlformats.org/officeDocument/2006/relationships/image" Target="../media/image81.jpeg"/><Relationship Id="rId21" Type="http://schemas.openxmlformats.org/officeDocument/2006/relationships/image" Target="../media/image90.jpeg"/><Relationship Id="rId34" Type="http://schemas.openxmlformats.org/officeDocument/2006/relationships/hyperlink" Target="https://globalcompact.no/barekraftsmal/mal-17-samarbeid-for-a-na-malene/" TargetMode="External"/><Relationship Id="rId7" Type="http://schemas.openxmlformats.org/officeDocument/2006/relationships/image" Target="../media/image83.jpeg"/><Relationship Id="rId12" Type="http://schemas.openxmlformats.org/officeDocument/2006/relationships/hyperlink" Target="https://globalcompact.no/barekraftsmal/mal-6-rent-vann-og-gode-sanitaerforhold/" TargetMode="External"/><Relationship Id="rId17" Type="http://schemas.openxmlformats.org/officeDocument/2006/relationships/image" Target="../media/image88.jpeg"/><Relationship Id="rId25" Type="http://schemas.openxmlformats.org/officeDocument/2006/relationships/image" Target="../media/image92.jpeg"/><Relationship Id="rId33" Type="http://schemas.openxmlformats.org/officeDocument/2006/relationships/image" Target="../media/image96.jpeg"/><Relationship Id="rId2" Type="http://schemas.openxmlformats.org/officeDocument/2006/relationships/hyperlink" Target="https://globalcompact.no/barekraftsmal/utrydde-fattigdom/" TargetMode="External"/><Relationship Id="rId16" Type="http://schemas.openxmlformats.org/officeDocument/2006/relationships/hyperlink" Target="https://globalcompact.no/barekraftsmal/mal-8-anstendig-arbeid-og-okonomisk-vekst/" TargetMode="External"/><Relationship Id="rId20" Type="http://schemas.openxmlformats.org/officeDocument/2006/relationships/hyperlink" Target="https://globalcompact.no/barekraftsmal/mal-10-mindre-ulikhet/" TargetMode="External"/><Relationship Id="rId29" Type="http://schemas.openxmlformats.org/officeDocument/2006/relationships/image" Target="../media/image94.jpeg"/><Relationship Id="rId1" Type="http://schemas.openxmlformats.org/officeDocument/2006/relationships/slideLayout" Target="../slideLayouts/slideLayout7.xml"/><Relationship Id="rId6" Type="http://schemas.openxmlformats.org/officeDocument/2006/relationships/hyperlink" Target="https://globalcompact.no/barekraftsmal/god-helse/" TargetMode="External"/><Relationship Id="rId11" Type="http://schemas.openxmlformats.org/officeDocument/2006/relationships/image" Target="../media/image85.jpeg"/><Relationship Id="rId24" Type="http://schemas.openxmlformats.org/officeDocument/2006/relationships/hyperlink" Target="https://globalcompact.no/barekraftsmal/mal-12-ansvarlig-forbruk-og-produksjon/" TargetMode="External"/><Relationship Id="rId32" Type="http://schemas.openxmlformats.org/officeDocument/2006/relationships/hyperlink" Target="https://globalcompact.no/barekraftsmal/mal-16-fred-og-rettferdighet/" TargetMode="External"/><Relationship Id="rId5" Type="http://schemas.openxmlformats.org/officeDocument/2006/relationships/image" Target="../media/image82.jpeg"/><Relationship Id="rId15" Type="http://schemas.openxmlformats.org/officeDocument/2006/relationships/image" Target="../media/image87.jpeg"/><Relationship Id="rId23" Type="http://schemas.openxmlformats.org/officeDocument/2006/relationships/image" Target="../media/image91.jpeg"/><Relationship Id="rId28" Type="http://schemas.openxmlformats.org/officeDocument/2006/relationships/hyperlink" Target="https://globalcompact.no/barekraftsmal/mal-14-livet-under-vann/" TargetMode="External"/><Relationship Id="rId36" Type="http://schemas.openxmlformats.org/officeDocument/2006/relationships/image" Target="../media/image98.png"/><Relationship Id="rId10" Type="http://schemas.openxmlformats.org/officeDocument/2006/relationships/hyperlink" Target="https://globalcompact.no/barekraftsmal/mal-5-likestilling-mellom-kjonnene/" TargetMode="External"/><Relationship Id="rId19" Type="http://schemas.openxmlformats.org/officeDocument/2006/relationships/image" Target="../media/image89.jpeg"/><Relationship Id="rId31" Type="http://schemas.openxmlformats.org/officeDocument/2006/relationships/image" Target="../media/image95.jpeg"/><Relationship Id="rId4" Type="http://schemas.openxmlformats.org/officeDocument/2006/relationships/hyperlink" Target="https://globalcompact.no/barekraftsmal/mal-2-utrydde-sult/" TargetMode="External"/><Relationship Id="rId9" Type="http://schemas.openxmlformats.org/officeDocument/2006/relationships/image" Target="../media/image84.jpeg"/><Relationship Id="rId14" Type="http://schemas.openxmlformats.org/officeDocument/2006/relationships/hyperlink" Target="https://globalcompact.no/barekraftsmal/mal-7-ren-energi-for-alle/" TargetMode="External"/><Relationship Id="rId22" Type="http://schemas.openxmlformats.org/officeDocument/2006/relationships/hyperlink" Target="https://globalcompact.no/barekraftsmal/mal-11-baerekraftig-byer-og-samfunn/" TargetMode="External"/><Relationship Id="rId27" Type="http://schemas.openxmlformats.org/officeDocument/2006/relationships/image" Target="../media/image93.jpeg"/><Relationship Id="rId30" Type="http://schemas.openxmlformats.org/officeDocument/2006/relationships/hyperlink" Target="https://globalcompact.no/barekraftsmal/mal-15-livet-pa-land/" TargetMode="External"/><Relationship Id="rId35" Type="http://schemas.openxmlformats.org/officeDocument/2006/relationships/image" Target="../media/image97.jpeg"/><Relationship Id="rId8" Type="http://schemas.openxmlformats.org/officeDocument/2006/relationships/hyperlink" Target="https://globalcompact.no/barekraftsmal/1237/" TargetMode="External"/></Relationships>
</file>

<file path=ppt/slides/_rels/slide45.xml.rels><?xml version="1.0" encoding="UTF-8" standalone="yes"?>
<Relationships xmlns="http://schemas.openxmlformats.org/package/2006/relationships"><Relationship Id="rId13" Type="http://schemas.openxmlformats.org/officeDocument/2006/relationships/image" Target="../media/image85.jpeg"/><Relationship Id="rId18" Type="http://schemas.openxmlformats.org/officeDocument/2006/relationships/hyperlink" Target="https://globalcompact.no/barekraftsmal/mal-8-anstendig-arbeid-og-okonomisk-vekst/" TargetMode="External"/><Relationship Id="rId26" Type="http://schemas.openxmlformats.org/officeDocument/2006/relationships/hyperlink" Target="https://globalcompact.no/barekraftsmal/mal-12-ansvarlig-forbruk-og-produksjon/" TargetMode="External"/><Relationship Id="rId21" Type="http://schemas.openxmlformats.org/officeDocument/2006/relationships/image" Target="../media/image89.jpeg"/><Relationship Id="rId34" Type="http://schemas.openxmlformats.org/officeDocument/2006/relationships/hyperlink" Target="https://globalcompact.no/barekraftsmal/mal-16-fred-og-rettferdighet/" TargetMode="External"/><Relationship Id="rId7" Type="http://schemas.openxmlformats.org/officeDocument/2006/relationships/image" Target="../media/image82.jpeg"/><Relationship Id="rId12" Type="http://schemas.openxmlformats.org/officeDocument/2006/relationships/hyperlink" Target="https://globalcompact.no/barekraftsmal/mal-5-likestilling-mellom-kjonnene/" TargetMode="External"/><Relationship Id="rId17" Type="http://schemas.openxmlformats.org/officeDocument/2006/relationships/image" Target="../media/image87.jpeg"/><Relationship Id="rId25" Type="http://schemas.openxmlformats.org/officeDocument/2006/relationships/image" Target="../media/image91.jpeg"/><Relationship Id="rId33" Type="http://schemas.openxmlformats.org/officeDocument/2006/relationships/image" Target="../media/image95.jpeg"/><Relationship Id="rId38" Type="http://schemas.openxmlformats.org/officeDocument/2006/relationships/image" Target="../media/image98.png"/><Relationship Id="rId2" Type="http://schemas.openxmlformats.org/officeDocument/2006/relationships/image" Target="../media/image99.png"/><Relationship Id="rId16" Type="http://schemas.openxmlformats.org/officeDocument/2006/relationships/hyperlink" Target="https://globalcompact.no/barekraftsmal/mal-7-ren-energi-for-alle/" TargetMode="External"/><Relationship Id="rId20" Type="http://schemas.openxmlformats.org/officeDocument/2006/relationships/hyperlink" Target="https://globalcompact.no/barekraftsmal/mal-9-innovasjon-og-infrastruktur/" TargetMode="External"/><Relationship Id="rId29" Type="http://schemas.openxmlformats.org/officeDocument/2006/relationships/image" Target="../media/image93.jpeg"/><Relationship Id="rId1" Type="http://schemas.openxmlformats.org/officeDocument/2006/relationships/slideLayout" Target="../slideLayouts/slideLayout7.xml"/><Relationship Id="rId6" Type="http://schemas.openxmlformats.org/officeDocument/2006/relationships/hyperlink" Target="https://globalcompact.no/barekraftsmal/mal-2-utrydde-sult/" TargetMode="External"/><Relationship Id="rId11" Type="http://schemas.openxmlformats.org/officeDocument/2006/relationships/image" Target="../media/image84.jpeg"/><Relationship Id="rId24" Type="http://schemas.openxmlformats.org/officeDocument/2006/relationships/hyperlink" Target="https://globalcompact.no/barekraftsmal/mal-11-baerekraftig-byer-og-samfunn/" TargetMode="External"/><Relationship Id="rId32" Type="http://schemas.openxmlformats.org/officeDocument/2006/relationships/hyperlink" Target="https://globalcompact.no/barekraftsmal/mal-15-livet-pa-land/" TargetMode="External"/><Relationship Id="rId37" Type="http://schemas.openxmlformats.org/officeDocument/2006/relationships/image" Target="../media/image97.jpeg"/><Relationship Id="rId5" Type="http://schemas.openxmlformats.org/officeDocument/2006/relationships/image" Target="../media/image81.jpeg"/><Relationship Id="rId15" Type="http://schemas.openxmlformats.org/officeDocument/2006/relationships/image" Target="../media/image86.jpeg"/><Relationship Id="rId23" Type="http://schemas.openxmlformats.org/officeDocument/2006/relationships/image" Target="../media/image90.jpeg"/><Relationship Id="rId28" Type="http://schemas.openxmlformats.org/officeDocument/2006/relationships/hyperlink" Target="https://globalcompact.no/barekraftsmal/mal-13-stoppe-klimaendringene/" TargetMode="External"/><Relationship Id="rId36" Type="http://schemas.openxmlformats.org/officeDocument/2006/relationships/hyperlink" Target="https://globalcompact.no/barekraftsmal/mal-17-samarbeid-for-a-na-malene/" TargetMode="External"/><Relationship Id="rId10" Type="http://schemas.openxmlformats.org/officeDocument/2006/relationships/hyperlink" Target="https://globalcompact.no/barekraftsmal/1237/" TargetMode="External"/><Relationship Id="rId19" Type="http://schemas.openxmlformats.org/officeDocument/2006/relationships/image" Target="../media/image88.jpeg"/><Relationship Id="rId31" Type="http://schemas.openxmlformats.org/officeDocument/2006/relationships/image" Target="../media/image94.jpeg"/><Relationship Id="rId4" Type="http://schemas.openxmlformats.org/officeDocument/2006/relationships/hyperlink" Target="https://globalcompact.no/barekraftsmal/utrydde-fattigdom/" TargetMode="External"/><Relationship Id="rId9" Type="http://schemas.openxmlformats.org/officeDocument/2006/relationships/image" Target="../media/image83.jpeg"/><Relationship Id="rId14" Type="http://schemas.openxmlformats.org/officeDocument/2006/relationships/hyperlink" Target="https://globalcompact.no/barekraftsmal/mal-6-rent-vann-og-gode-sanitaerforhold/" TargetMode="External"/><Relationship Id="rId22" Type="http://schemas.openxmlformats.org/officeDocument/2006/relationships/hyperlink" Target="https://globalcompact.no/barekraftsmal/mal-10-mindre-ulikhet/" TargetMode="External"/><Relationship Id="rId27" Type="http://schemas.openxmlformats.org/officeDocument/2006/relationships/image" Target="../media/image92.jpeg"/><Relationship Id="rId30" Type="http://schemas.openxmlformats.org/officeDocument/2006/relationships/hyperlink" Target="https://globalcompact.no/barekraftsmal/mal-14-livet-under-vann/" TargetMode="External"/><Relationship Id="rId35" Type="http://schemas.openxmlformats.org/officeDocument/2006/relationships/image" Target="../media/image96.jpeg"/><Relationship Id="rId8" Type="http://schemas.openxmlformats.org/officeDocument/2006/relationships/hyperlink" Target="https://globalcompact.no/barekraftsmal/god-helse/" TargetMode="External"/><Relationship Id="rId3"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tel 1">
            <a:extLst>
              <a:ext uri="{FF2B5EF4-FFF2-40B4-BE49-F238E27FC236}">
                <a16:creationId xmlns:a16="http://schemas.microsoft.com/office/drawing/2014/main" id="{911FEFAB-5B2C-13FE-6F14-FC24D87C8331}"/>
              </a:ext>
            </a:extLst>
          </p:cNvPr>
          <p:cNvSpPr>
            <a:spLocks noGrp="1"/>
          </p:cNvSpPr>
          <p:nvPr>
            <p:ph type="title"/>
          </p:nvPr>
        </p:nvSpPr>
        <p:spPr>
          <a:xfrm>
            <a:off x="1371597" y="348865"/>
            <a:ext cx="10044023" cy="877729"/>
          </a:xfrm>
        </p:spPr>
        <p:txBody>
          <a:bodyPr anchor="ctr">
            <a:normAutofit/>
          </a:bodyPr>
          <a:lstStyle/>
          <a:p>
            <a:r>
              <a:rPr lang="nb-NO" sz="4000">
                <a:solidFill>
                  <a:srgbClr val="FFFFFF"/>
                </a:solidFill>
              </a:rPr>
              <a:t>Finansregnskapet</a:t>
            </a:r>
          </a:p>
        </p:txBody>
      </p:sp>
      <p:graphicFrame>
        <p:nvGraphicFramePr>
          <p:cNvPr id="5" name="Plassholder for innhold 2">
            <a:extLst>
              <a:ext uri="{FF2B5EF4-FFF2-40B4-BE49-F238E27FC236}">
                <a16:creationId xmlns:a16="http://schemas.microsoft.com/office/drawing/2014/main" id="{F79664F1-3B9D-DCFB-30D5-8BF7DBC5529F}"/>
              </a:ext>
            </a:extLst>
          </p:cNvPr>
          <p:cNvGraphicFramePr>
            <a:graphicFrameLocks noGrp="1"/>
          </p:cNvGraphicFramePr>
          <p:nvPr>
            <p:ph idx="1"/>
            <p:extLst>
              <p:ext uri="{D42A27DB-BD31-4B8C-83A1-F6EECF244321}">
                <p14:modId xmlns:p14="http://schemas.microsoft.com/office/powerpoint/2010/main" val="13478614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237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1"/>
          <p:cNvSpPr>
            <a:spLocks noGrp="1"/>
          </p:cNvSpPr>
          <p:nvPr>
            <p:ph type="title"/>
          </p:nvPr>
        </p:nvSpPr>
        <p:spPr>
          <a:xfrm>
            <a:off x="324727" y="346438"/>
            <a:ext cx="11275393" cy="618631"/>
          </a:xfrm>
        </p:spPr>
        <p:txBody>
          <a:bodyPr vert="horz" wrap="square" lIns="91440" tIns="45720" rIns="91440" bIns="45720" rtlCol="0" anchor="ctr">
            <a:spAutoFit/>
          </a:bodyPr>
          <a:lstStyle/>
          <a:p>
            <a:r>
              <a:rPr lang="nb-NO" sz="3800" dirty="0">
                <a:solidFill>
                  <a:srgbClr val="5B937F"/>
                </a:solidFill>
                <a:latin typeface="Calibri Light" panose="020F0302020204030204" pitchFamily="34" charset="0"/>
                <a:cs typeface="Calibri Light" panose="020F0302020204030204" pitchFamily="34" charset="0"/>
              </a:rPr>
              <a:t>Utgifter, kostnader og utbetalinger</a:t>
            </a:r>
          </a:p>
        </p:txBody>
      </p:sp>
      <p:sp>
        <p:nvSpPr>
          <p:cNvPr id="10" name="TextBox 9">
            <a:extLst>
              <a:ext uri="{FF2B5EF4-FFF2-40B4-BE49-F238E27FC236}">
                <a16:creationId xmlns:a16="http://schemas.microsoft.com/office/drawing/2014/main" id="{10517183-8694-36F0-A04A-E77D35FD2FEB}"/>
              </a:ext>
            </a:extLst>
          </p:cNvPr>
          <p:cNvSpPr txBox="1"/>
          <p:nvPr/>
        </p:nvSpPr>
        <p:spPr>
          <a:xfrm>
            <a:off x="401379" y="966504"/>
            <a:ext cx="6097772" cy="461665"/>
          </a:xfrm>
          <a:prstGeom prst="rect">
            <a:avLst/>
          </a:prstGeom>
          <a:noFill/>
        </p:spPr>
        <p:txBody>
          <a:bodyPr wrap="square">
            <a:spAutoFit/>
          </a:bodyPr>
          <a:lstStyle/>
          <a:p>
            <a:r>
              <a:rPr lang="nb-NO" sz="2400" dirty="0">
                <a:solidFill>
                  <a:srgbClr val="5B937F"/>
                </a:solidFill>
                <a:latin typeface="Calibri Light" panose="020F0302020204030204" pitchFamily="34" charset="0"/>
                <a:cs typeface="Calibri Light" panose="020F0302020204030204" pitchFamily="34" charset="0"/>
              </a:rPr>
              <a:t>Eksempel 1</a:t>
            </a:r>
            <a:endParaRPr lang="en-GB" sz="2400" dirty="0">
              <a:solidFill>
                <a:srgbClr val="5B937F"/>
              </a:solidFill>
            </a:endParaRPr>
          </a:p>
        </p:txBody>
      </p:sp>
      <p:sp>
        <p:nvSpPr>
          <p:cNvPr id="12" name="TextBox 11">
            <a:extLst>
              <a:ext uri="{FF2B5EF4-FFF2-40B4-BE49-F238E27FC236}">
                <a16:creationId xmlns:a16="http://schemas.microsoft.com/office/drawing/2014/main" id="{EB8DBB8B-A4E5-A655-93B3-FE9F1F6E42A0}"/>
              </a:ext>
            </a:extLst>
          </p:cNvPr>
          <p:cNvSpPr txBox="1"/>
          <p:nvPr/>
        </p:nvSpPr>
        <p:spPr>
          <a:xfrm>
            <a:off x="737937" y="2095563"/>
            <a:ext cx="10716126" cy="3318171"/>
          </a:xfrm>
          <a:prstGeom prst="rect">
            <a:avLst/>
          </a:prstGeom>
          <a:solidFill>
            <a:srgbClr val="C8DACB"/>
          </a:solidFill>
        </p:spPr>
        <p:txBody>
          <a:bodyPr wrap="square" lIns="180000" tIns="180000" rIns="180000" bIns="180000">
            <a:spAutoFit/>
          </a:bodyPr>
          <a:lstStyle/>
          <a:p>
            <a:pPr marL="342900" indent="-342900" algn="l">
              <a:buFont typeface="Arial" panose="020B0604020202020204" pitchFamily="34" charset="0"/>
              <a:buChar char="•"/>
            </a:pPr>
            <a:r>
              <a:rPr lang="nb-NO" sz="2400" b="0" i="0" u="none" strike="noStrike" baseline="0" dirty="0">
                <a:solidFill>
                  <a:srgbClr val="222221"/>
                </a:solidFill>
                <a:latin typeface="MinionPro-Regular"/>
              </a:rPr>
              <a:t>En varebil fylles med 40 liter drivstoff til en pris på kr 25 per liter.</a:t>
            </a:r>
          </a:p>
          <a:p>
            <a:pPr marL="342900" indent="-342900" algn="l">
              <a:buFont typeface="Arial" panose="020B0604020202020204" pitchFamily="34" charset="0"/>
              <a:buChar char="•"/>
            </a:pPr>
            <a:endParaRPr lang="nb-NO" sz="2400" b="0" i="0" u="none" strike="noStrike" baseline="0" dirty="0">
              <a:solidFill>
                <a:srgbClr val="222221"/>
              </a:solidFill>
              <a:latin typeface="MinionPro-Regular"/>
            </a:endParaRPr>
          </a:p>
          <a:p>
            <a:pPr marL="342900" indent="-342900" algn="l">
              <a:buFont typeface="Arial" panose="020B0604020202020204" pitchFamily="34" charset="0"/>
              <a:buChar char="•"/>
            </a:pPr>
            <a:r>
              <a:rPr lang="nb-NO" sz="2400" dirty="0">
                <a:solidFill>
                  <a:srgbClr val="222221"/>
                </a:solidFill>
                <a:latin typeface="MinionPro-Regular"/>
              </a:rPr>
              <a:t>N</a:t>
            </a:r>
            <a:r>
              <a:rPr lang="nb-NO" sz="2400" b="0" i="0" u="none" strike="noStrike" baseline="0" dirty="0">
                <a:solidFill>
                  <a:srgbClr val="222221"/>
                </a:solidFill>
                <a:latin typeface="MinionPro-Regular"/>
              </a:rPr>
              <a:t>å har det oppstått en </a:t>
            </a:r>
            <a:r>
              <a:rPr lang="nb-NO" sz="2400" b="1" i="1" u="none" strike="noStrike" baseline="0" dirty="0">
                <a:solidFill>
                  <a:srgbClr val="222221"/>
                </a:solidFill>
                <a:latin typeface="MinionPro-It"/>
              </a:rPr>
              <a:t>utgift</a:t>
            </a:r>
            <a:r>
              <a:rPr lang="nb-NO" sz="2400" b="0" i="1" u="none" strike="noStrike" baseline="0" dirty="0">
                <a:solidFill>
                  <a:srgbClr val="222221"/>
                </a:solidFill>
                <a:latin typeface="MinionPro-It"/>
              </a:rPr>
              <a:t> </a:t>
            </a:r>
            <a:r>
              <a:rPr lang="nb-NO" sz="2400" b="0" u="none" strike="noStrike" baseline="0" dirty="0">
                <a:solidFill>
                  <a:srgbClr val="222221"/>
                </a:solidFill>
                <a:latin typeface="MinionPro-It"/>
              </a:rPr>
              <a:t>på kr 1 000 (</a:t>
            </a:r>
            <a:r>
              <a:rPr lang="nb-NO" sz="2400" b="0" i="0" u="none" strike="noStrike" baseline="0" dirty="0">
                <a:solidFill>
                  <a:srgbClr val="222221"/>
                </a:solidFill>
                <a:latin typeface="MinionPro-Regular"/>
              </a:rPr>
              <a:t>og en tilhørende betalingsforpliktelse). </a:t>
            </a:r>
          </a:p>
          <a:p>
            <a:pPr marL="342900" indent="-342900" algn="l">
              <a:buFont typeface="Arial" panose="020B0604020202020204" pitchFamily="34" charset="0"/>
              <a:buChar char="•"/>
            </a:pPr>
            <a:endParaRPr lang="nb-NO" sz="2400" dirty="0">
              <a:solidFill>
                <a:srgbClr val="222221"/>
              </a:solidFill>
              <a:latin typeface="MinionPro-Regular"/>
            </a:endParaRPr>
          </a:p>
          <a:p>
            <a:pPr marL="342900" indent="-342900" algn="l">
              <a:buFont typeface="Arial" panose="020B0604020202020204" pitchFamily="34" charset="0"/>
              <a:buChar char="•"/>
            </a:pPr>
            <a:r>
              <a:rPr lang="nb-NO" sz="2400" b="0" i="0" u="none" strike="noStrike" baseline="0" dirty="0">
                <a:solidFill>
                  <a:srgbClr val="222221"/>
                </a:solidFill>
                <a:latin typeface="MinionPro-Regular"/>
              </a:rPr>
              <a:t>Når det betales for tankfyllingen skjer det en </a:t>
            </a:r>
            <a:r>
              <a:rPr lang="nb-NO" sz="2400" b="1" i="1" u="none" strike="noStrike" baseline="0" dirty="0">
                <a:solidFill>
                  <a:srgbClr val="222221"/>
                </a:solidFill>
                <a:latin typeface="MinionPro-It"/>
              </a:rPr>
              <a:t>utbetaling</a:t>
            </a:r>
            <a:r>
              <a:rPr lang="nb-NO" sz="2400" b="0" i="1" u="none" strike="noStrike" baseline="0" dirty="0">
                <a:solidFill>
                  <a:srgbClr val="222221"/>
                </a:solidFill>
                <a:latin typeface="MinionPro-It"/>
              </a:rPr>
              <a:t> </a:t>
            </a:r>
            <a:r>
              <a:rPr lang="nb-NO" sz="2400" b="0" i="0" u="none" strike="noStrike" baseline="0" dirty="0">
                <a:solidFill>
                  <a:srgbClr val="222221"/>
                </a:solidFill>
                <a:latin typeface="MinionPro-Regular"/>
              </a:rPr>
              <a:t>på kr 1 000</a:t>
            </a:r>
          </a:p>
          <a:p>
            <a:pPr marL="342900" indent="-342900" algn="l">
              <a:buFont typeface="Arial" panose="020B0604020202020204" pitchFamily="34" charset="0"/>
              <a:buChar char="•"/>
            </a:pPr>
            <a:endParaRPr lang="nb-NO" sz="2400" dirty="0">
              <a:solidFill>
                <a:srgbClr val="222221"/>
              </a:solidFill>
              <a:latin typeface="MinionPro-Regular"/>
            </a:endParaRPr>
          </a:p>
          <a:p>
            <a:pPr marL="342900" indent="-342900" algn="l">
              <a:buFont typeface="Arial" panose="020B0604020202020204" pitchFamily="34" charset="0"/>
              <a:buChar char="•"/>
            </a:pPr>
            <a:r>
              <a:rPr lang="nb-NO" sz="2400" b="0" i="0" u="none" strike="noStrike" baseline="0" dirty="0">
                <a:solidFill>
                  <a:srgbClr val="222221"/>
                </a:solidFill>
                <a:latin typeface="MinionPro-Regular"/>
              </a:rPr>
              <a:t>Når man senere kjører en tur med bilen og bruker for eksempel 10 liter, så utgjør (drivstoff-)</a:t>
            </a:r>
            <a:r>
              <a:rPr lang="nb-NO" sz="2400" b="1" i="1" u="none" strike="noStrike" baseline="0" dirty="0">
                <a:solidFill>
                  <a:srgbClr val="222221"/>
                </a:solidFill>
                <a:latin typeface="MinionPro-It"/>
              </a:rPr>
              <a:t>kostnaden </a:t>
            </a:r>
            <a:r>
              <a:rPr lang="nb-NO" sz="2400" b="0" i="0" u="none" strike="noStrike" baseline="0" dirty="0">
                <a:solidFill>
                  <a:srgbClr val="222221"/>
                </a:solidFill>
                <a:latin typeface="MinionPro-Regular"/>
              </a:rPr>
              <a:t>for akkurat denne turen kr 250.</a:t>
            </a:r>
            <a:endParaRPr lang="nb-NO" sz="2400" dirty="0"/>
          </a:p>
        </p:txBody>
      </p:sp>
    </p:spTree>
    <p:extLst>
      <p:ext uri="{BB962C8B-B14F-4D97-AF65-F5344CB8AC3E}">
        <p14:creationId xmlns:p14="http://schemas.microsoft.com/office/powerpoint/2010/main" val="318404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19BEB0-EA03-53B3-FA73-86D5B8973EC7}"/>
              </a:ext>
            </a:extLst>
          </p:cNvPr>
          <p:cNvSpPr txBox="1"/>
          <p:nvPr/>
        </p:nvSpPr>
        <p:spPr>
          <a:xfrm>
            <a:off x="1047855" y="1471758"/>
            <a:ext cx="9829135" cy="4795498"/>
          </a:xfrm>
          <a:prstGeom prst="rect">
            <a:avLst/>
          </a:prstGeom>
          <a:solidFill>
            <a:srgbClr val="C8DACB"/>
          </a:solidFill>
        </p:spPr>
        <p:txBody>
          <a:bodyPr wrap="square" lIns="180000" tIns="180000" rIns="180000" bIns="180000">
            <a:spAutoFit/>
          </a:bodyPr>
          <a:lstStyle/>
          <a:p>
            <a:pPr marL="342900" indent="-342900" algn="l">
              <a:buFont typeface="Arial" panose="020B0604020202020204" pitchFamily="34" charset="0"/>
              <a:buChar char="•"/>
            </a:pPr>
            <a:r>
              <a:rPr lang="nb-NO" sz="2400" b="0" i="0" u="none" strike="noStrike" baseline="0" dirty="0">
                <a:solidFill>
                  <a:srgbClr val="222221"/>
                </a:solidFill>
                <a:latin typeface="MinionPro-Regular"/>
              </a:rPr>
              <a:t>Den 1. november 2020 betaler en bedrift forsikringspremie for perioden 1. november 2020 til 31. mars 2021 med kr 30 000.</a:t>
            </a:r>
          </a:p>
          <a:p>
            <a:pPr marL="342900" indent="-342900" algn="l">
              <a:buFont typeface="Arial" panose="020B0604020202020204" pitchFamily="34" charset="0"/>
              <a:buChar char="•"/>
            </a:pPr>
            <a:endParaRPr lang="nb-NO" sz="1200" b="0" i="0" u="none" strike="noStrike" baseline="0" dirty="0">
              <a:solidFill>
                <a:srgbClr val="222221"/>
              </a:solidFill>
              <a:latin typeface="MinionPro-Regular"/>
            </a:endParaRPr>
          </a:p>
          <a:p>
            <a:pPr marL="342900" indent="-342900" algn="l">
              <a:buFont typeface="Arial" panose="020B0604020202020204" pitchFamily="34" charset="0"/>
              <a:buChar char="•"/>
            </a:pPr>
            <a:r>
              <a:rPr lang="nb-NO" sz="2400" dirty="0">
                <a:solidFill>
                  <a:srgbClr val="222221"/>
                </a:solidFill>
                <a:latin typeface="MinionPro-Regular"/>
              </a:rPr>
              <a:t>Anskaffelsen (</a:t>
            </a:r>
            <a:r>
              <a:rPr lang="nb-NO" sz="2400" b="1" i="1" dirty="0">
                <a:solidFill>
                  <a:srgbClr val="222221"/>
                </a:solidFill>
                <a:latin typeface="MinionPro-Regular"/>
              </a:rPr>
              <a:t>utgiften</a:t>
            </a:r>
            <a:r>
              <a:rPr lang="nb-NO" sz="2400" dirty="0">
                <a:solidFill>
                  <a:srgbClr val="222221"/>
                </a:solidFill>
                <a:latin typeface="MinionPro-Regular"/>
              </a:rPr>
              <a:t>) finner sted i november 2020, mens forbruket (</a:t>
            </a:r>
            <a:r>
              <a:rPr lang="nb-NO" sz="2400" b="1" i="1" dirty="0">
                <a:solidFill>
                  <a:srgbClr val="222221"/>
                </a:solidFill>
                <a:latin typeface="MinionPro-Regular"/>
              </a:rPr>
              <a:t>kostnaden</a:t>
            </a:r>
            <a:r>
              <a:rPr lang="nb-NO" sz="2400" dirty="0">
                <a:solidFill>
                  <a:srgbClr val="222221"/>
                </a:solidFill>
                <a:latin typeface="MinionPro-Regular"/>
              </a:rPr>
              <a:t>) skal fordeles jevnt over 5 måneder.</a:t>
            </a:r>
          </a:p>
          <a:p>
            <a:pPr algn="l"/>
            <a:endParaRPr lang="nb-NO" sz="1200" dirty="0">
              <a:solidFill>
                <a:srgbClr val="222221"/>
              </a:solidFill>
              <a:latin typeface="MinionPro-Regular"/>
            </a:endParaRPr>
          </a:p>
          <a:p>
            <a:pPr marL="342900" indent="-342900" algn="l">
              <a:buFont typeface="Arial" panose="020B0604020202020204" pitchFamily="34" charset="0"/>
              <a:buChar char="•"/>
            </a:pPr>
            <a:r>
              <a:rPr lang="nb-NO" sz="2400" b="0" i="0" u="none" strike="noStrike" baseline="0" dirty="0">
                <a:solidFill>
                  <a:srgbClr val="222221"/>
                </a:solidFill>
                <a:latin typeface="MinionPro-Regular"/>
              </a:rPr>
              <a:t>Når vi skal finne forsikringskostnaden for november og desember 2020, må utgiften </a:t>
            </a:r>
            <a:r>
              <a:rPr lang="nb-NO" sz="2400" b="0" i="1" u="none" strike="noStrike" baseline="0" dirty="0">
                <a:solidFill>
                  <a:srgbClr val="222221"/>
                </a:solidFill>
                <a:latin typeface="MinionPro-Regular"/>
              </a:rPr>
              <a:t>periodiseres</a:t>
            </a:r>
            <a:r>
              <a:rPr lang="nb-NO" sz="2400" b="0" i="0" u="none" strike="noStrike" baseline="0" dirty="0">
                <a:solidFill>
                  <a:srgbClr val="222221"/>
                </a:solidFill>
                <a:latin typeface="MinionPro-Regular"/>
              </a:rPr>
              <a:t> (dvs. henføres til den perioden den gjelder for).</a:t>
            </a:r>
          </a:p>
          <a:p>
            <a:pPr marL="342900" indent="-342900" algn="l">
              <a:buFont typeface="Arial" panose="020B0604020202020204" pitchFamily="34" charset="0"/>
              <a:buChar char="•"/>
            </a:pPr>
            <a:endParaRPr lang="nb-NO" sz="1200" dirty="0">
              <a:solidFill>
                <a:srgbClr val="222221"/>
              </a:solidFill>
              <a:latin typeface="MinionPro-Regular"/>
            </a:endParaRPr>
          </a:p>
          <a:p>
            <a:pPr marL="342900" indent="-342900" algn="l">
              <a:buFont typeface="Arial" panose="020B0604020202020204" pitchFamily="34" charset="0"/>
              <a:buChar char="•"/>
            </a:pPr>
            <a:r>
              <a:rPr lang="nb-NO" sz="2400" b="0" i="0" u="none" strike="noStrike" baseline="0" dirty="0">
                <a:solidFill>
                  <a:srgbClr val="222221"/>
                </a:solidFill>
                <a:latin typeface="MinionPro-Regular"/>
              </a:rPr>
              <a:t>Vi ser her at kostnaden blir kr 6 000 per måned (30 000/5), og dermed    kr 12 000 samlet for november og desember 2020.</a:t>
            </a:r>
          </a:p>
          <a:p>
            <a:pPr marL="342900" indent="-342900" algn="l">
              <a:buFont typeface="Arial" panose="020B0604020202020204" pitchFamily="34" charset="0"/>
              <a:buChar char="•"/>
            </a:pPr>
            <a:endParaRPr lang="nb-NO" sz="1200" dirty="0">
              <a:solidFill>
                <a:srgbClr val="222221"/>
              </a:solidFill>
              <a:latin typeface="MinionPro-Regular"/>
            </a:endParaRPr>
          </a:p>
          <a:p>
            <a:pPr marL="342900" indent="-342900" algn="l">
              <a:buFont typeface="Arial" panose="020B0604020202020204" pitchFamily="34" charset="0"/>
              <a:buChar char="•"/>
            </a:pPr>
            <a:r>
              <a:rPr lang="nb-NO" sz="2400" dirty="0"/>
              <a:t>Det resterende beløpet på kr 18 000 overføres til år 2021 (og fordeles med kr 6 000 per måned for januar, februar og mars).</a:t>
            </a:r>
          </a:p>
        </p:txBody>
      </p:sp>
      <p:sp>
        <p:nvSpPr>
          <p:cNvPr id="8" name="Tittel 1">
            <a:extLst>
              <a:ext uri="{FF2B5EF4-FFF2-40B4-BE49-F238E27FC236}">
                <a16:creationId xmlns:a16="http://schemas.microsoft.com/office/drawing/2014/main" id="{2FD37745-AD3D-B18E-6CEB-5FD57AFD7197}"/>
              </a:ext>
            </a:extLst>
          </p:cNvPr>
          <p:cNvSpPr>
            <a:spLocks noGrp="1"/>
          </p:cNvSpPr>
          <p:nvPr>
            <p:ph type="title"/>
          </p:nvPr>
        </p:nvSpPr>
        <p:spPr>
          <a:xfrm>
            <a:off x="324727" y="346438"/>
            <a:ext cx="11275393" cy="618631"/>
          </a:xfrm>
        </p:spPr>
        <p:txBody>
          <a:bodyPr vert="horz" wrap="square" lIns="91440" tIns="45720" rIns="91440" bIns="45720" rtlCol="0" anchor="ctr">
            <a:spAutoFit/>
          </a:bodyPr>
          <a:lstStyle/>
          <a:p>
            <a:r>
              <a:rPr lang="nb-NO" sz="3800" dirty="0">
                <a:solidFill>
                  <a:srgbClr val="5B937F"/>
                </a:solidFill>
                <a:latin typeface="Calibri Light" panose="020F0302020204030204" pitchFamily="34" charset="0"/>
                <a:cs typeface="Calibri Light" panose="020F0302020204030204" pitchFamily="34" charset="0"/>
              </a:rPr>
              <a:t>Utgifter, kostnader og utbetalinger</a:t>
            </a:r>
          </a:p>
        </p:txBody>
      </p:sp>
      <p:sp>
        <p:nvSpPr>
          <p:cNvPr id="9" name="TextBox 8">
            <a:extLst>
              <a:ext uri="{FF2B5EF4-FFF2-40B4-BE49-F238E27FC236}">
                <a16:creationId xmlns:a16="http://schemas.microsoft.com/office/drawing/2014/main" id="{E52D9726-6C38-6DEC-29A9-0B944A3319A1}"/>
              </a:ext>
            </a:extLst>
          </p:cNvPr>
          <p:cNvSpPr txBox="1"/>
          <p:nvPr/>
        </p:nvSpPr>
        <p:spPr>
          <a:xfrm>
            <a:off x="401379" y="966504"/>
            <a:ext cx="6097772" cy="461665"/>
          </a:xfrm>
          <a:prstGeom prst="rect">
            <a:avLst/>
          </a:prstGeom>
          <a:noFill/>
        </p:spPr>
        <p:txBody>
          <a:bodyPr wrap="square">
            <a:spAutoFit/>
          </a:bodyPr>
          <a:lstStyle/>
          <a:p>
            <a:r>
              <a:rPr lang="nb-NO" sz="2400" dirty="0">
                <a:solidFill>
                  <a:srgbClr val="5B937F"/>
                </a:solidFill>
                <a:latin typeface="Calibri Light" panose="020F0302020204030204" pitchFamily="34" charset="0"/>
                <a:cs typeface="Calibri Light" panose="020F0302020204030204" pitchFamily="34" charset="0"/>
              </a:rPr>
              <a:t>Eksempel 2</a:t>
            </a:r>
            <a:endParaRPr lang="en-GB" sz="2400" dirty="0">
              <a:solidFill>
                <a:srgbClr val="5B937F"/>
              </a:solidFill>
            </a:endParaRPr>
          </a:p>
        </p:txBody>
      </p:sp>
    </p:spTree>
    <p:extLst>
      <p:ext uri="{BB962C8B-B14F-4D97-AF65-F5344CB8AC3E}">
        <p14:creationId xmlns:p14="http://schemas.microsoft.com/office/powerpoint/2010/main" val="239316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ADD7B8-940C-0CCC-E61B-9A02FC2197B7}"/>
              </a:ext>
            </a:extLst>
          </p:cNvPr>
          <p:cNvSpPr txBox="1"/>
          <p:nvPr/>
        </p:nvSpPr>
        <p:spPr>
          <a:xfrm>
            <a:off x="401379" y="1201174"/>
            <a:ext cx="11278926" cy="4118390"/>
          </a:xfrm>
          <a:prstGeom prst="rect">
            <a:avLst/>
          </a:prstGeom>
          <a:solidFill>
            <a:srgbClr val="C8DACB"/>
          </a:solidFill>
        </p:spPr>
        <p:txBody>
          <a:bodyPr wrap="square" lIns="180000" tIns="180000" rIns="180000" bIns="180000">
            <a:spAutoFit/>
          </a:bodyPr>
          <a:lstStyle/>
          <a:p>
            <a:pPr marL="342900" indent="-342900" algn="l">
              <a:buFont typeface="Arial" panose="020B0604020202020204" pitchFamily="34" charset="0"/>
              <a:buChar char="•"/>
            </a:pPr>
            <a:r>
              <a:rPr lang="nb-NO" sz="2000" b="0" i="0" u="none" strike="noStrike" baseline="0" dirty="0">
                <a:solidFill>
                  <a:srgbClr val="222221"/>
                </a:solidFill>
                <a:latin typeface="MinionPro-Regular"/>
              </a:rPr>
              <a:t>I juli 2021 kjøper et foretak inn varer for kr 380 000. Lagerbeholdningen per 01.07.2021 var på             kr 120 000, mens lagerbeholdningen per 31.07.2021 var verdsatt til kr 150 000.</a:t>
            </a:r>
          </a:p>
          <a:p>
            <a:pPr marL="342900" indent="-342900" algn="l">
              <a:buFont typeface="Arial" panose="020B0604020202020204" pitchFamily="34" charset="0"/>
              <a:buChar char="•"/>
            </a:pPr>
            <a:endParaRPr lang="nb-NO" sz="1100" b="0" i="0" u="none" strike="noStrike" baseline="0" dirty="0">
              <a:solidFill>
                <a:srgbClr val="222221"/>
              </a:solidFill>
              <a:latin typeface="MinionPro-Regular"/>
            </a:endParaRPr>
          </a:p>
          <a:p>
            <a:pPr marL="342900" indent="-342900" algn="l">
              <a:buFont typeface="Arial" panose="020B0604020202020204" pitchFamily="34" charset="0"/>
              <a:buChar char="•"/>
            </a:pPr>
            <a:r>
              <a:rPr lang="nb-NO" sz="2000" dirty="0">
                <a:solidFill>
                  <a:srgbClr val="222221"/>
                </a:solidFill>
                <a:latin typeface="MinionPro-Regular"/>
              </a:rPr>
              <a:t>Lageret økte i juli med kr 30 000. Det betyr at bedriften har kjøpt inn mer varer enn den har forbrukt (mao. </a:t>
            </a:r>
            <a:r>
              <a:rPr lang="nb-NO" sz="2000" i="1" dirty="0">
                <a:solidFill>
                  <a:srgbClr val="222221"/>
                </a:solidFill>
                <a:latin typeface="MinionPro-Regular"/>
              </a:rPr>
              <a:t>forbrukt</a:t>
            </a:r>
            <a:r>
              <a:rPr lang="nb-NO" sz="2000" dirty="0">
                <a:solidFill>
                  <a:srgbClr val="222221"/>
                </a:solidFill>
                <a:latin typeface="MinionPro-Regular"/>
              </a:rPr>
              <a:t> varer for kr 30 000 mindre enn det som har vært anskaffet).</a:t>
            </a:r>
          </a:p>
          <a:p>
            <a:pPr algn="l"/>
            <a:endParaRPr lang="nb-NO" sz="1100" dirty="0">
              <a:solidFill>
                <a:srgbClr val="222221"/>
              </a:solidFill>
              <a:latin typeface="MinionPro-Regular"/>
            </a:endParaRPr>
          </a:p>
          <a:p>
            <a:pPr marL="342900" indent="-342900" algn="l">
              <a:buFont typeface="Arial" panose="020B0604020202020204" pitchFamily="34" charset="0"/>
              <a:buChar char="•"/>
            </a:pPr>
            <a:r>
              <a:rPr lang="nb-NO" sz="2000" b="0" i="0" u="none" strike="noStrike" baseline="0" dirty="0">
                <a:solidFill>
                  <a:srgbClr val="222221"/>
                </a:solidFill>
                <a:latin typeface="MinionPro-Regular"/>
              </a:rPr>
              <a:t>Vareforbruket (kostnaden) blir dermed kr 350 000 i juli. Skal vi finne resultatet for måneden, må vi sammenstille kostnaden på kr 350 000 med inntektene fra samme måned.</a:t>
            </a:r>
          </a:p>
          <a:p>
            <a:pPr algn="l"/>
            <a:endParaRPr lang="nb-NO" sz="1100" b="0" i="0" u="none" strike="noStrike" baseline="0" dirty="0">
              <a:solidFill>
                <a:srgbClr val="222221"/>
              </a:solidFill>
              <a:latin typeface="MinionPro-Regular"/>
            </a:endParaRPr>
          </a:p>
          <a:p>
            <a:pPr marL="342900" indent="-342900" algn="l">
              <a:buFont typeface="Arial" panose="020B0604020202020204" pitchFamily="34" charset="0"/>
              <a:buChar char="•"/>
            </a:pPr>
            <a:r>
              <a:rPr lang="nb-NO" sz="2000" dirty="0">
                <a:solidFill>
                  <a:srgbClr val="222221"/>
                </a:solidFill>
                <a:latin typeface="MinionPro-Regular"/>
              </a:rPr>
              <a:t>L</a:t>
            </a:r>
            <a:r>
              <a:rPr lang="nb-NO" sz="2000" b="0" i="0" u="none" strike="noStrike" baseline="0" dirty="0">
                <a:solidFill>
                  <a:srgbClr val="222221"/>
                </a:solidFill>
                <a:latin typeface="MinionPro-Regular"/>
              </a:rPr>
              <a:t>ageret på kr 150 000 i dette enkle eksemplet blir overført til utgående balanse (UB) per 31.07.2021 og vil utgjøre inngående balanse (IB) per 01.08.2021.</a:t>
            </a:r>
          </a:p>
          <a:p>
            <a:pPr marL="342900" indent="-342900" algn="l">
              <a:buFont typeface="Arial" panose="020B0604020202020204" pitchFamily="34" charset="0"/>
              <a:buChar char="•"/>
            </a:pPr>
            <a:endParaRPr lang="nb-NO" sz="1100" dirty="0">
              <a:solidFill>
                <a:srgbClr val="222221"/>
              </a:solidFill>
              <a:latin typeface="MinionPro-Regular"/>
            </a:endParaRPr>
          </a:p>
          <a:p>
            <a:pPr marL="342900" indent="-342900" algn="l">
              <a:buFont typeface="Arial" panose="020B0604020202020204" pitchFamily="34" charset="0"/>
              <a:buChar char="•"/>
            </a:pPr>
            <a:r>
              <a:rPr lang="nb-NO" sz="2000" b="0" i="0" u="none" strike="noStrike" baseline="0" dirty="0">
                <a:solidFill>
                  <a:srgbClr val="222221"/>
                </a:solidFill>
                <a:latin typeface="MinionPro-Regular"/>
              </a:rPr>
              <a:t>Dersom vi hadde kjøpt inn mindre varer enn vi hadde solgt i juli, ville verdien av lageret ha sunket, og kostnaden for juli ville ha blitt større enn utgiften i juli. Dette bringer oss til «lagerlikningen»:</a:t>
            </a:r>
            <a:endParaRPr lang="nb-NO" sz="2000" dirty="0"/>
          </a:p>
        </p:txBody>
      </p:sp>
      <p:sp>
        <p:nvSpPr>
          <p:cNvPr id="8" name="Tittel 1">
            <a:extLst>
              <a:ext uri="{FF2B5EF4-FFF2-40B4-BE49-F238E27FC236}">
                <a16:creationId xmlns:a16="http://schemas.microsoft.com/office/drawing/2014/main" id="{805FAF5A-5D6D-1FBA-68D5-B46A38EB4DB8}"/>
              </a:ext>
            </a:extLst>
          </p:cNvPr>
          <p:cNvSpPr>
            <a:spLocks noGrp="1"/>
          </p:cNvSpPr>
          <p:nvPr>
            <p:ph type="title"/>
          </p:nvPr>
        </p:nvSpPr>
        <p:spPr>
          <a:xfrm>
            <a:off x="308685" y="132429"/>
            <a:ext cx="11275393" cy="618631"/>
          </a:xfrm>
        </p:spPr>
        <p:txBody>
          <a:bodyPr vert="horz" wrap="square" lIns="91440" tIns="45720" rIns="91440" bIns="45720" rtlCol="0" anchor="ctr">
            <a:spAutoFit/>
          </a:bodyPr>
          <a:lstStyle/>
          <a:p>
            <a:r>
              <a:rPr lang="nb-NO" sz="3800" dirty="0">
                <a:solidFill>
                  <a:srgbClr val="5B937F"/>
                </a:solidFill>
                <a:latin typeface="Calibri Light" panose="020F0302020204030204" pitchFamily="34" charset="0"/>
                <a:cs typeface="Calibri Light" panose="020F0302020204030204" pitchFamily="34" charset="0"/>
              </a:rPr>
              <a:t>Utgifter, kostnader og utbetalinger</a:t>
            </a:r>
          </a:p>
        </p:txBody>
      </p:sp>
      <p:sp>
        <p:nvSpPr>
          <p:cNvPr id="9" name="TextBox 8">
            <a:extLst>
              <a:ext uri="{FF2B5EF4-FFF2-40B4-BE49-F238E27FC236}">
                <a16:creationId xmlns:a16="http://schemas.microsoft.com/office/drawing/2014/main" id="{645A6D65-0464-55AD-9E99-27C01134BDB5}"/>
              </a:ext>
            </a:extLst>
          </p:cNvPr>
          <p:cNvSpPr txBox="1"/>
          <p:nvPr/>
        </p:nvSpPr>
        <p:spPr>
          <a:xfrm>
            <a:off x="401379" y="720920"/>
            <a:ext cx="6097772" cy="461665"/>
          </a:xfrm>
          <a:prstGeom prst="rect">
            <a:avLst/>
          </a:prstGeom>
          <a:noFill/>
        </p:spPr>
        <p:txBody>
          <a:bodyPr wrap="square">
            <a:spAutoFit/>
          </a:bodyPr>
          <a:lstStyle/>
          <a:p>
            <a:r>
              <a:rPr lang="nb-NO" sz="2400" dirty="0">
                <a:solidFill>
                  <a:srgbClr val="5B937F"/>
                </a:solidFill>
                <a:latin typeface="Calibri Light" panose="020F0302020204030204" pitchFamily="34" charset="0"/>
                <a:cs typeface="Calibri Light" panose="020F0302020204030204" pitchFamily="34" charset="0"/>
              </a:rPr>
              <a:t>Eksempel 3</a:t>
            </a:r>
            <a:endParaRPr lang="en-GB" sz="2400" dirty="0">
              <a:solidFill>
                <a:srgbClr val="5B937F"/>
              </a:solidFill>
            </a:endParaRPr>
          </a:p>
        </p:txBody>
      </p:sp>
      <p:sp>
        <p:nvSpPr>
          <p:cNvPr id="13" name="TextBox 12">
            <a:extLst>
              <a:ext uri="{FF2B5EF4-FFF2-40B4-BE49-F238E27FC236}">
                <a16:creationId xmlns:a16="http://schemas.microsoft.com/office/drawing/2014/main" id="{A0734946-EC39-C4CB-D38A-E28F26A307E7}"/>
              </a:ext>
            </a:extLst>
          </p:cNvPr>
          <p:cNvSpPr txBox="1"/>
          <p:nvPr/>
        </p:nvSpPr>
        <p:spPr>
          <a:xfrm>
            <a:off x="401379" y="5522492"/>
            <a:ext cx="11278926" cy="400110"/>
          </a:xfrm>
          <a:prstGeom prst="rect">
            <a:avLst/>
          </a:prstGeom>
          <a:solidFill>
            <a:srgbClr val="7DA784"/>
          </a:solidFill>
        </p:spPr>
        <p:txBody>
          <a:bodyPr wrap="square">
            <a:spAutoFit/>
          </a:bodyPr>
          <a:lstStyle/>
          <a:p>
            <a:pPr algn="ctr"/>
            <a:r>
              <a:rPr lang="nb-NO" sz="2000" b="0" i="0" u="none" strike="noStrike" baseline="0" dirty="0">
                <a:solidFill>
                  <a:srgbClr val="222221"/>
                </a:solidFill>
                <a:latin typeface="MinionPro-Regular"/>
              </a:rPr>
              <a:t>Varekostnad = IB varelager + varekjøp – UB varelager</a:t>
            </a:r>
            <a:endParaRPr lang="en-GB" sz="2000" dirty="0"/>
          </a:p>
        </p:txBody>
      </p:sp>
      <p:sp>
        <p:nvSpPr>
          <p:cNvPr id="15" name="TextBox 14">
            <a:extLst>
              <a:ext uri="{FF2B5EF4-FFF2-40B4-BE49-F238E27FC236}">
                <a16:creationId xmlns:a16="http://schemas.microsoft.com/office/drawing/2014/main" id="{DC1C7D4C-3790-353D-41B5-8BCBCD58055B}"/>
              </a:ext>
            </a:extLst>
          </p:cNvPr>
          <p:cNvSpPr txBox="1"/>
          <p:nvPr/>
        </p:nvSpPr>
        <p:spPr>
          <a:xfrm>
            <a:off x="401379" y="5941191"/>
            <a:ext cx="11278926" cy="400110"/>
          </a:xfrm>
          <a:prstGeom prst="rect">
            <a:avLst/>
          </a:prstGeom>
          <a:solidFill>
            <a:srgbClr val="7DA784"/>
          </a:solidFill>
        </p:spPr>
        <p:txBody>
          <a:bodyPr wrap="square">
            <a:spAutoFit/>
          </a:bodyPr>
          <a:lstStyle>
            <a:defPPr>
              <a:defRPr lang="en-US"/>
            </a:defPPr>
            <a:lvl1pPr algn="ctr">
              <a:defRPr sz="2000" b="0" i="0" u="none" strike="noStrike" baseline="0">
                <a:solidFill>
                  <a:srgbClr val="222221"/>
                </a:solidFill>
                <a:latin typeface="MinionPro-Regular"/>
              </a:defRPr>
            </a:lvl1pPr>
          </a:lstStyle>
          <a:p>
            <a:r>
              <a:rPr lang="nb-NO" dirty="0"/>
              <a:t>Varekostnad = 120 000 + 380 000 – 150 000 = 350 000</a:t>
            </a:r>
            <a:endParaRPr lang="en-GB" dirty="0"/>
          </a:p>
        </p:txBody>
      </p:sp>
    </p:spTree>
    <p:extLst>
      <p:ext uri="{BB962C8B-B14F-4D97-AF65-F5344CB8AC3E}">
        <p14:creationId xmlns:p14="http://schemas.microsoft.com/office/powerpoint/2010/main" val="427110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1"/>
          <p:cNvSpPr>
            <a:spLocks noGrp="1"/>
          </p:cNvSpPr>
          <p:nvPr>
            <p:ph type="title"/>
          </p:nvPr>
        </p:nvSpPr>
        <p:spPr>
          <a:xfrm>
            <a:off x="263352" y="152926"/>
            <a:ext cx="9624392" cy="646331"/>
          </a:xfrm>
        </p:spPr>
        <p:txBody>
          <a:bodyPr vert="horz" wrap="square" lIns="91440" tIns="45720" rIns="91440" bIns="45720" rtlCol="0" anchor="ctr">
            <a:spAutoFit/>
          </a:bodyPr>
          <a:lstStyle/>
          <a:p>
            <a:pPr>
              <a:lnSpc>
                <a:spcPct val="90000"/>
              </a:lnSpc>
            </a:pPr>
            <a:r>
              <a:rPr lang="nb-NO" sz="4000" dirty="0">
                <a:solidFill>
                  <a:srgbClr val="203864"/>
                </a:solidFill>
                <a:latin typeface="Calibri Light" panose="020F0302020204030204" pitchFamily="34" charset="0"/>
                <a:cs typeface="Calibri Light" panose="020F0302020204030204" pitchFamily="34" charset="0"/>
              </a:rPr>
              <a:t>Utgift, kostnad, utbetaling; et eksempel</a:t>
            </a:r>
          </a:p>
        </p:txBody>
      </p:sp>
      <p:sp>
        <p:nvSpPr>
          <p:cNvPr id="7" name="Tittel 1"/>
          <p:cNvSpPr txBox="1">
            <a:spLocks/>
          </p:cNvSpPr>
          <p:nvPr/>
        </p:nvSpPr>
        <p:spPr>
          <a:xfrm>
            <a:off x="354818" y="1210647"/>
            <a:ext cx="4107482" cy="1107996"/>
          </a:xfrm>
          <a:prstGeom prst="rect">
            <a:avLst/>
          </a:prstGeom>
          <a:noFill/>
        </p:spPr>
        <p:txBody>
          <a:bodyPr vert="horz" wrap="square" lIns="0" tIns="0" rIns="0" bIns="0" rtlCol="0" anchor="ctr">
            <a:spAutoFit/>
          </a:bodyPr>
          <a:lstStyle>
            <a:lvl1pPr algn="l" defTabSz="914400" rtl="0" eaLnBrk="1" latinLnBrk="0" hangingPunct="1">
              <a:spcBef>
                <a:spcPct val="0"/>
              </a:spcBef>
              <a:buNone/>
              <a:defRPr sz="3200" kern="1200">
                <a:solidFill>
                  <a:srgbClr val="009D7F"/>
                </a:solidFill>
                <a:latin typeface="+mj-lt"/>
                <a:ea typeface="+mj-ea"/>
                <a:cs typeface="+mj-cs"/>
              </a:defRPr>
            </a:lvl1pPr>
          </a:lstStyle>
          <a:p>
            <a:r>
              <a:rPr lang="nb-NO" sz="2400" dirty="0">
                <a:solidFill>
                  <a:schemeClr val="accent5">
                    <a:lumMod val="50000"/>
                  </a:schemeClr>
                </a:solidFill>
                <a:latin typeface="Calibri Light" panose="020F0302020204030204" pitchFamily="34" charset="0"/>
                <a:ea typeface="+mn-ea"/>
                <a:cs typeface="Calibri Light" panose="020F0302020204030204" pitchFamily="34" charset="0"/>
              </a:rPr>
              <a:t>En bedrift inngår den 31. oktober 2018 avtale om kjøp en maskin for kr 1 080 000</a:t>
            </a:r>
          </a:p>
        </p:txBody>
      </p:sp>
      <p:sp>
        <p:nvSpPr>
          <p:cNvPr id="8" name="Rectangle 7"/>
          <p:cNvSpPr/>
          <p:nvPr/>
        </p:nvSpPr>
        <p:spPr>
          <a:xfrm>
            <a:off x="355183" y="2473932"/>
            <a:ext cx="3839683" cy="738664"/>
          </a:xfrm>
          <a:prstGeom prst="rect">
            <a:avLst/>
          </a:prstGeom>
          <a:noFill/>
        </p:spPr>
        <p:txBody>
          <a:bodyPr vert="horz" wrap="square" lIns="0" tIns="0" rIns="0" bIns="0" rtlCol="0" anchor="ctr">
            <a:spAutoFit/>
          </a:bodyPr>
          <a:lstStyle/>
          <a:p>
            <a:pPr>
              <a:spcBef>
                <a:spcPct val="0"/>
              </a:spcBef>
            </a:pPr>
            <a:r>
              <a:rPr lang="nb-NO" sz="2400" dirty="0">
                <a:solidFill>
                  <a:schemeClr val="accent5">
                    <a:lumMod val="50000"/>
                  </a:schemeClr>
                </a:solidFill>
                <a:latin typeface="Calibri Light" panose="020F0302020204030204" pitchFamily="34" charset="0"/>
                <a:cs typeface="Calibri Light" panose="020F0302020204030204" pitchFamily="34" charset="0"/>
              </a:rPr>
              <a:t>Fakturaen forfaller til betaling per 90 dager (31. januar 2019)</a:t>
            </a:r>
          </a:p>
        </p:txBody>
      </p:sp>
      <p:sp>
        <p:nvSpPr>
          <p:cNvPr id="11" name="Rectangle 10"/>
          <p:cNvSpPr/>
          <p:nvPr/>
        </p:nvSpPr>
        <p:spPr>
          <a:xfrm>
            <a:off x="354817" y="3533606"/>
            <a:ext cx="3384394" cy="738664"/>
          </a:xfrm>
          <a:prstGeom prst="rect">
            <a:avLst/>
          </a:prstGeom>
          <a:noFill/>
        </p:spPr>
        <p:txBody>
          <a:bodyPr vert="horz" wrap="square" lIns="0" tIns="0" rIns="0" bIns="0" rtlCol="0" anchor="ctr">
            <a:spAutoFit/>
          </a:bodyPr>
          <a:lstStyle/>
          <a:p>
            <a:pPr>
              <a:spcBef>
                <a:spcPct val="0"/>
              </a:spcBef>
            </a:pPr>
            <a:r>
              <a:rPr lang="nb-NO" sz="2400" dirty="0">
                <a:solidFill>
                  <a:schemeClr val="accent5">
                    <a:lumMod val="50000"/>
                  </a:schemeClr>
                </a:solidFill>
                <a:latin typeface="Calibri Light" panose="020F0302020204030204" pitchFamily="34" charset="0"/>
                <a:cs typeface="Calibri Light" panose="020F0302020204030204" pitchFamily="34" charset="0"/>
              </a:rPr>
              <a:t>Maskinens beregnede levetid: 3 år</a:t>
            </a:r>
          </a:p>
        </p:txBody>
      </p:sp>
      <p:graphicFrame>
        <p:nvGraphicFramePr>
          <p:cNvPr id="14" name="Object 13"/>
          <p:cNvGraphicFramePr>
            <a:graphicFrameLocks noChangeAspect="1"/>
          </p:cNvGraphicFramePr>
          <p:nvPr/>
        </p:nvGraphicFramePr>
        <p:xfrm>
          <a:off x="4801619" y="1349688"/>
          <a:ext cx="6824898" cy="3352692"/>
        </p:xfrm>
        <a:graphic>
          <a:graphicData uri="http://schemas.openxmlformats.org/presentationml/2006/ole">
            <mc:AlternateContent xmlns:mc="http://schemas.openxmlformats.org/markup-compatibility/2006">
              <mc:Choice xmlns:v="urn:schemas-microsoft-com:vml" Requires="v">
                <p:oleObj name="Worksheet" r:id="rId3" imgW="3444358" imgH="1691640" progId="Excel.Sheet.12">
                  <p:embed/>
                </p:oleObj>
              </mc:Choice>
              <mc:Fallback>
                <p:oleObj name="Worksheet" r:id="rId3" imgW="3444358" imgH="1691640" progId="Excel.Sheet.12">
                  <p:embed/>
                  <p:pic>
                    <p:nvPicPr>
                      <p:cNvPr id="14" name="Object 13"/>
                      <p:cNvPicPr/>
                      <p:nvPr/>
                    </p:nvPicPr>
                    <p:blipFill>
                      <a:blip r:embed="rId4"/>
                      <a:stretch>
                        <a:fillRect/>
                      </a:stretch>
                    </p:blipFill>
                    <p:spPr>
                      <a:xfrm>
                        <a:off x="4801619" y="1349688"/>
                        <a:ext cx="6824898" cy="3352692"/>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6D7F3E5D-9E1F-49A6-A99B-4D4AD1EB1EE5}"/>
              </a:ext>
            </a:extLst>
          </p:cNvPr>
          <p:cNvSpPr txBox="1"/>
          <p:nvPr/>
        </p:nvSpPr>
        <p:spPr>
          <a:xfrm>
            <a:off x="6508134" y="2045759"/>
            <a:ext cx="1656184" cy="461665"/>
          </a:xfrm>
          <a:prstGeom prst="rect">
            <a:avLst/>
          </a:prstGeom>
          <a:noFill/>
        </p:spPr>
        <p:txBody>
          <a:bodyPr wrap="square" rtlCol="0">
            <a:spAutoFit/>
          </a:bodyPr>
          <a:lstStyle/>
          <a:p>
            <a:pPr algn="r"/>
            <a:r>
              <a:rPr lang="en-GB" sz="2400" dirty="0">
                <a:solidFill>
                  <a:srgbClr val="0070C0"/>
                </a:solidFill>
              </a:rPr>
              <a:t>1 080 000</a:t>
            </a:r>
          </a:p>
        </p:txBody>
      </p:sp>
      <p:sp>
        <p:nvSpPr>
          <p:cNvPr id="12" name="TextBox 11">
            <a:extLst>
              <a:ext uri="{FF2B5EF4-FFF2-40B4-BE49-F238E27FC236}">
                <a16:creationId xmlns:a16="http://schemas.microsoft.com/office/drawing/2014/main" id="{D22E2824-111D-42A5-9C11-AEDEC5E681D6}"/>
              </a:ext>
            </a:extLst>
          </p:cNvPr>
          <p:cNvSpPr txBox="1"/>
          <p:nvPr/>
        </p:nvSpPr>
        <p:spPr>
          <a:xfrm>
            <a:off x="9942153" y="2754646"/>
            <a:ext cx="1656184" cy="461665"/>
          </a:xfrm>
          <a:prstGeom prst="rect">
            <a:avLst/>
          </a:prstGeom>
          <a:noFill/>
        </p:spPr>
        <p:txBody>
          <a:bodyPr wrap="square" rtlCol="0">
            <a:spAutoFit/>
          </a:bodyPr>
          <a:lstStyle/>
          <a:p>
            <a:pPr algn="r"/>
            <a:r>
              <a:rPr lang="en-GB" sz="2400" dirty="0">
                <a:solidFill>
                  <a:srgbClr val="0070C0"/>
                </a:solidFill>
              </a:rPr>
              <a:t>1 080 000</a:t>
            </a:r>
          </a:p>
        </p:txBody>
      </p:sp>
      <p:sp>
        <p:nvSpPr>
          <p:cNvPr id="13" name="TextBox 12">
            <a:extLst>
              <a:ext uri="{FF2B5EF4-FFF2-40B4-BE49-F238E27FC236}">
                <a16:creationId xmlns:a16="http://schemas.microsoft.com/office/drawing/2014/main" id="{B38DB5B6-424F-4BA3-BAD6-552E7A8E8A4C}"/>
              </a:ext>
            </a:extLst>
          </p:cNvPr>
          <p:cNvSpPr txBox="1"/>
          <p:nvPr/>
        </p:nvSpPr>
        <p:spPr>
          <a:xfrm>
            <a:off x="8177975" y="2770026"/>
            <a:ext cx="1656184" cy="461665"/>
          </a:xfrm>
          <a:prstGeom prst="rect">
            <a:avLst/>
          </a:prstGeom>
          <a:noFill/>
        </p:spPr>
        <p:txBody>
          <a:bodyPr wrap="square" rtlCol="0">
            <a:spAutoFit/>
          </a:bodyPr>
          <a:lstStyle/>
          <a:p>
            <a:pPr algn="r"/>
            <a:r>
              <a:rPr lang="en-GB" sz="2400" dirty="0">
                <a:solidFill>
                  <a:srgbClr val="0070C0"/>
                </a:solidFill>
              </a:rPr>
              <a:t>360 000</a:t>
            </a:r>
          </a:p>
        </p:txBody>
      </p:sp>
      <p:sp>
        <p:nvSpPr>
          <p:cNvPr id="15" name="TextBox 14">
            <a:extLst>
              <a:ext uri="{FF2B5EF4-FFF2-40B4-BE49-F238E27FC236}">
                <a16:creationId xmlns:a16="http://schemas.microsoft.com/office/drawing/2014/main" id="{CAF7C08C-3693-453D-945C-49F490BC72C8}"/>
              </a:ext>
            </a:extLst>
          </p:cNvPr>
          <p:cNvSpPr txBox="1"/>
          <p:nvPr/>
        </p:nvSpPr>
        <p:spPr>
          <a:xfrm>
            <a:off x="8164318" y="3410412"/>
            <a:ext cx="1656184" cy="461665"/>
          </a:xfrm>
          <a:prstGeom prst="rect">
            <a:avLst/>
          </a:prstGeom>
          <a:noFill/>
        </p:spPr>
        <p:txBody>
          <a:bodyPr wrap="square" rtlCol="0">
            <a:spAutoFit/>
          </a:bodyPr>
          <a:lstStyle/>
          <a:p>
            <a:pPr algn="r"/>
            <a:r>
              <a:rPr lang="en-GB" sz="2400" dirty="0">
                <a:solidFill>
                  <a:srgbClr val="0070C0"/>
                </a:solidFill>
              </a:rPr>
              <a:t>360 000</a:t>
            </a:r>
          </a:p>
        </p:txBody>
      </p:sp>
      <p:sp>
        <p:nvSpPr>
          <p:cNvPr id="16" name="TextBox 15">
            <a:extLst>
              <a:ext uri="{FF2B5EF4-FFF2-40B4-BE49-F238E27FC236}">
                <a16:creationId xmlns:a16="http://schemas.microsoft.com/office/drawing/2014/main" id="{BC538AE9-4D5F-43AD-B80D-FF73522DCFFA}"/>
              </a:ext>
            </a:extLst>
          </p:cNvPr>
          <p:cNvSpPr txBox="1"/>
          <p:nvPr/>
        </p:nvSpPr>
        <p:spPr>
          <a:xfrm>
            <a:off x="8164318" y="2059009"/>
            <a:ext cx="1656184" cy="461665"/>
          </a:xfrm>
          <a:prstGeom prst="rect">
            <a:avLst/>
          </a:prstGeom>
          <a:noFill/>
        </p:spPr>
        <p:txBody>
          <a:bodyPr wrap="square" rtlCol="0">
            <a:spAutoFit/>
          </a:bodyPr>
          <a:lstStyle/>
          <a:p>
            <a:pPr algn="r"/>
            <a:r>
              <a:rPr lang="en-GB" sz="2400" dirty="0">
                <a:solidFill>
                  <a:srgbClr val="0070C0"/>
                </a:solidFill>
              </a:rPr>
              <a:t>60 000</a:t>
            </a:r>
          </a:p>
        </p:txBody>
      </p:sp>
      <p:sp>
        <p:nvSpPr>
          <p:cNvPr id="17" name="TextBox 16">
            <a:extLst>
              <a:ext uri="{FF2B5EF4-FFF2-40B4-BE49-F238E27FC236}">
                <a16:creationId xmlns:a16="http://schemas.microsoft.com/office/drawing/2014/main" id="{A6850743-2442-44D1-A235-A2F2964911F5}"/>
              </a:ext>
            </a:extLst>
          </p:cNvPr>
          <p:cNvSpPr txBox="1"/>
          <p:nvPr/>
        </p:nvSpPr>
        <p:spPr>
          <a:xfrm>
            <a:off x="8164318" y="4058687"/>
            <a:ext cx="1656184" cy="461665"/>
          </a:xfrm>
          <a:prstGeom prst="rect">
            <a:avLst/>
          </a:prstGeom>
          <a:noFill/>
        </p:spPr>
        <p:txBody>
          <a:bodyPr wrap="square" rtlCol="0">
            <a:spAutoFit/>
          </a:bodyPr>
          <a:lstStyle/>
          <a:p>
            <a:pPr algn="r"/>
            <a:r>
              <a:rPr lang="en-GB" sz="2400" dirty="0">
                <a:solidFill>
                  <a:srgbClr val="0070C0"/>
                </a:solidFill>
              </a:rPr>
              <a:t>300 000</a:t>
            </a:r>
          </a:p>
        </p:txBody>
      </p:sp>
      <p:pic>
        <p:nvPicPr>
          <p:cNvPr id="1028" name="Picture 4" descr="Datastyrte skjæremaskiner - Amatec">
            <a:extLst>
              <a:ext uri="{FF2B5EF4-FFF2-40B4-BE49-F238E27FC236}">
                <a16:creationId xmlns:a16="http://schemas.microsoft.com/office/drawing/2014/main" id="{3D563BF5-0D0D-46B3-8546-58E522699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817" y="4520352"/>
            <a:ext cx="2813140" cy="14768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B168C0D-DCDC-4AB4-B154-B592F8D937E6}"/>
              </a:ext>
            </a:extLst>
          </p:cNvPr>
          <p:cNvSpPr txBox="1"/>
          <p:nvPr/>
        </p:nvSpPr>
        <p:spPr>
          <a:xfrm>
            <a:off x="4801619" y="4976059"/>
            <a:ext cx="6796718" cy="923330"/>
          </a:xfrm>
          <a:prstGeom prst="rect">
            <a:avLst/>
          </a:prstGeom>
          <a:solidFill>
            <a:schemeClr val="accent6">
              <a:lumMod val="40000"/>
              <a:lumOff val="60000"/>
            </a:schemeClr>
          </a:solidFill>
        </p:spPr>
        <p:txBody>
          <a:bodyPr wrap="square">
            <a:spAutoFit/>
          </a:bodyPr>
          <a:lstStyle/>
          <a:p>
            <a:pPr marR="2800"/>
            <a:endParaRPr lang="nb-NO" sz="1800" b="0" i="0" u="none" strike="noStrike" baseline="0" dirty="0">
              <a:latin typeface="Whitney Book"/>
            </a:endParaRPr>
          </a:p>
          <a:p>
            <a:pPr marR="2800"/>
            <a:r>
              <a:rPr lang="nb-NO" sz="1800" b="0" i="0" u="none" strike="noStrike" baseline="0" dirty="0">
                <a:latin typeface="Whitney Book"/>
              </a:rPr>
              <a:t>Årlige lineære avskrivninger =</a:t>
            </a:r>
          </a:p>
          <a:p>
            <a:pPr marR="2800"/>
            <a:endParaRPr lang="en-GB" dirty="0"/>
          </a:p>
        </p:txBody>
      </p:sp>
      <p:sp>
        <p:nvSpPr>
          <p:cNvPr id="23" name="TextBox 22">
            <a:extLst>
              <a:ext uri="{FF2B5EF4-FFF2-40B4-BE49-F238E27FC236}">
                <a16:creationId xmlns:a16="http://schemas.microsoft.com/office/drawing/2014/main" id="{12EA3035-8243-4B7F-BCF3-50EA54614C92}"/>
              </a:ext>
            </a:extLst>
          </p:cNvPr>
          <p:cNvSpPr txBox="1"/>
          <p:nvPr/>
        </p:nvSpPr>
        <p:spPr>
          <a:xfrm>
            <a:off x="7905751" y="5029119"/>
            <a:ext cx="3505200" cy="369332"/>
          </a:xfrm>
          <a:prstGeom prst="rect">
            <a:avLst/>
          </a:prstGeom>
          <a:noFill/>
        </p:spPr>
        <p:txBody>
          <a:bodyPr wrap="square">
            <a:spAutoFit/>
          </a:bodyPr>
          <a:lstStyle/>
          <a:p>
            <a:pPr algn="ctr"/>
            <a:r>
              <a:rPr lang="nb-NO" sz="1800" b="0" i="0" u="none" strike="noStrike" baseline="0" dirty="0">
                <a:latin typeface="Whitney Book"/>
              </a:rPr>
              <a:t>Anskaffelsesverdi – Antatt restverdi</a:t>
            </a:r>
            <a:endParaRPr lang="en-GB" dirty="0"/>
          </a:p>
        </p:txBody>
      </p:sp>
      <p:sp>
        <p:nvSpPr>
          <p:cNvPr id="25" name="TextBox 24">
            <a:extLst>
              <a:ext uri="{FF2B5EF4-FFF2-40B4-BE49-F238E27FC236}">
                <a16:creationId xmlns:a16="http://schemas.microsoft.com/office/drawing/2014/main" id="{4971328E-55DC-4CC9-8BE7-6223726EA925}"/>
              </a:ext>
            </a:extLst>
          </p:cNvPr>
          <p:cNvSpPr txBox="1"/>
          <p:nvPr/>
        </p:nvSpPr>
        <p:spPr>
          <a:xfrm>
            <a:off x="7905750" y="5499665"/>
            <a:ext cx="3505200" cy="369332"/>
          </a:xfrm>
          <a:prstGeom prst="rect">
            <a:avLst/>
          </a:prstGeom>
          <a:noFill/>
        </p:spPr>
        <p:txBody>
          <a:bodyPr wrap="square">
            <a:spAutoFit/>
          </a:bodyPr>
          <a:lstStyle/>
          <a:p>
            <a:pPr algn="ctr"/>
            <a:r>
              <a:rPr lang="nb-NO" sz="1800" b="0" i="0" u="none" strike="noStrike" baseline="0" dirty="0">
                <a:solidFill>
                  <a:srgbClr val="000000"/>
                </a:solidFill>
                <a:latin typeface="Whitney Book"/>
              </a:rPr>
              <a:t>Forventet levetid</a:t>
            </a:r>
            <a:endParaRPr lang="en-GB" dirty="0"/>
          </a:p>
        </p:txBody>
      </p:sp>
      <p:cxnSp>
        <p:nvCxnSpPr>
          <p:cNvPr id="24" name="Straight Connector 23">
            <a:extLst>
              <a:ext uri="{FF2B5EF4-FFF2-40B4-BE49-F238E27FC236}">
                <a16:creationId xmlns:a16="http://schemas.microsoft.com/office/drawing/2014/main" id="{CD216217-D286-4F6C-BEE1-3DD2C6D81234}"/>
              </a:ext>
            </a:extLst>
          </p:cNvPr>
          <p:cNvCxnSpPr/>
          <p:nvPr/>
        </p:nvCxnSpPr>
        <p:spPr>
          <a:xfrm>
            <a:off x="7905750" y="5449122"/>
            <a:ext cx="35052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9276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circle(in)">
                                      <p:cBhvr>
                                        <p:cTn id="12" dur="20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barn(inVertical)">
                                      <p:cBhvr>
                                        <p:cTn id="76" dur="500"/>
                                        <p:tgtEl>
                                          <p:spTgt spid="21"/>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barn(inVertical)">
                                      <p:cBhvr>
                                        <p:cTn id="79" dur="500"/>
                                        <p:tgtEl>
                                          <p:spTgt spid="23"/>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Vertical)">
                                      <p:cBhvr>
                                        <p:cTn id="82" dur="500"/>
                                        <p:tgtEl>
                                          <p:spTgt spid="25"/>
                                        </p:tgtEl>
                                      </p:cBhvr>
                                    </p:animEffect>
                                  </p:childTnLst>
                                </p:cTn>
                              </p:par>
                              <p:par>
                                <p:cTn id="83" presetID="16" presetClass="entr" presetSubtype="21"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barn(inVertical)">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2" grpId="0"/>
      <p:bldP spid="12" grpId="0"/>
      <p:bldP spid="13" grpId="0"/>
      <p:bldP spid="15" grpId="0"/>
      <p:bldP spid="16" grpId="0"/>
      <p:bldP spid="17" grpId="0"/>
      <p:bldP spid="21" grpId="0" animBg="1"/>
      <p:bldP spid="23"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452407-9E74-E1A1-96D1-72890AD02600}"/>
              </a:ext>
            </a:extLst>
          </p:cNvPr>
          <p:cNvSpPr/>
          <p:nvPr/>
        </p:nvSpPr>
        <p:spPr>
          <a:xfrm>
            <a:off x="6477000" y="2970245"/>
            <a:ext cx="304800" cy="2635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accent1">
                    <a:lumMod val="75000"/>
                  </a:schemeClr>
                </a:solidFill>
              </a:rPr>
              <a:t>*</a:t>
            </a:r>
          </a:p>
        </p:txBody>
      </p:sp>
      <p:sp>
        <p:nvSpPr>
          <p:cNvPr id="6" name="Tittel 1"/>
          <p:cNvSpPr>
            <a:spLocks noGrp="1"/>
          </p:cNvSpPr>
          <p:nvPr>
            <p:ph type="title"/>
          </p:nvPr>
        </p:nvSpPr>
        <p:spPr>
          <a:xfrm>
            <a:off x="365076" y="331800"/>
            <a:ext cx="9624392" cy="757130"/>
          </a:xfrm>
        </p:spPr>
        <p:txBody>
          <a:bodyPr vert="horz" lIns="91440" tIns="45720" rIns="91440" bIns="45720" rtlCol="0" anchor="ctr">
            <a:noAutofit/>
          </a:bodyPr>
          <a:lstStyle/>
          <a:p>
            <a:r>
              <a:rPr lang="nb-NO" sz="5400" dirty="0">
                <a:solidFill>
                  <a:srgbClr val="5B937F"/>
                </a:solidFill>
              </a:rPr>
              <a:t>Hvem må føre regnskap? </a:t>
            </a:r>
          </a:p>
        </p:txBody>
      </p:sp>
      <p:sp>
        <p:nvSpPr>
          <p:cNvPr id="9" name="TextBox 8">
            <a:extLst>
              <a:ext uri="{FF2B5EF4-FFF2-40B4-BE49-F238E27FC236}">
                <a16:creationId xmlns:a16="http://schemas.microsoft.com/office/drawing/2014/main" id="{1DC58987-E5F7-4715-9AAA-9A1DBA0EB9B2}"/>
              </a:ext>
            </a:extLst>
          </p:cNvPr>
          <p:cNvSpPr txBox="1"/>
          <p:nvPr/>
        </p:nvSpPr>
        <p:spPr>
          <a:xfrm>
            <a:off x="498008" y="1695657"/>
            <a:ext cx="11195984" cy="4001095"/>
          </a:xfrm>
          <a:prstGeom prst="rect">
            <a:avLst/>
          </a:prstGeom>
          <a:noFill/>
        </p:spPr>
        <p:txBody>
          <a:bodyPr wrap="square">
            <a:spAutoFit/>
          </a:bodyPr>
          <a:lstStyle/>
          <a:p>
            <a:pPr marL="457200" indent="-457200">
              <a:buFont typeface="Arial" panose="020B0604020202020204" pitchFamily="34" charset="0"/>
              <a:buChar char="•"/>
            </a:pPr>
            <a:r>
              <a:rPr lang="nb-NO" altLang="nb-NO" sz="4000" dirty="0">
                <a:latin typeface="Calibri     "/>
                <a:cs typeface="Calibri Light" panose="020F0302020204030204" pitchFamily="34" charset="0"/>
              </a:rPr>
              <a:t>Alle bedrifter plikter å føre regnskaper (jfr. RL §1-2)</a:t>
            </a:r>
          </a:p>
          <a:p>
            <a:pPr marL="571500" indent="-571500">
              <a:buFont typeface="Arial" panose="020B0604020202020204" pitchFamily="34" charset="0"/>
              <a:buChar char="•"/>
            </a:pPr>
            <a:endParaRPr lang="nb-NO" altLang="nb-NO" sz="3800" dirty="0">
              <a:latin typeface="Calibri     "/>
              <a:cs typeface="Calibri Light" panose="020F0302020204030204" pitchFamily="34" charset="0"/>
            </a:endParaRPr>
          </a:p>
          <a:p>
            <a:pPr marL="457200" indent="-457200">
              <a:buFont typeface="Arial" panose="020B0604020202020204" pitchFamily="34" charset="0"/>
              <a:buChar char="•"/>
            </a:pPr>
            <a:r>
              <a:rPr lang="nb-NO" sz="3200" i="1" dirty="0">
                <a:latin typeface="Calibri     "/>
                <a:cs typeface="Calibri Light" panose="020F0302020204030204" pitchFamily="34" charset="0"/>
              </a:rPr>
              <a:t>Små foretak har forenklede regler </a:t>
            </a:r>
            <a:r>
              <a:rPr lang="nb-NO" sz="3200" dirty="0">
                <a:latin typeface="Calibri     "/>
                <a:cs typeface="Calibri Light" panose="020F0302020204030204" pitchFamily="34" charset="0"/>
              </a:rPr>
              <a:t>(RL §1-6); foretak som etter de to siste årsregnskap møter minst to av følgende tre kriterier:</a:t>
            </a:r>
          </a:p>
          <a:p>
            <a:endParaRPr lang="nb-NO" sz="800" dirty="0">
              <a:latin typeface="Calibri     "/>
              <a:cs typeface="Calibri Light" panose="020F0302020204030204" pitchFamily="34" charset="0"/>
            </a:endParaRPr>
          </a:p>
          <a:p>
            <a:pPr lvl="2">
              <a:buSzPct val="80000"/>
            </a:pPr>
            <a:r>
              <a:rPr lang="nb-NO" sz="2400" dirty="0">
                <a:latin typeface="Calibri     "/>
                <a:cs typeface="Calibri Light" panose="020F0302020204030204" pitchFamily="34" charset="0"/>
              </a:rPr>
              <a:t>– ikke overskride 70 millioner i salgsinntekter</a:t>
            </a:r>
          </a:p>
          <a:p>
            <a:pPr lvl="2">
              <a:buSzPct val="80000"/>
            </a:pPr>
            <a:r>
              <a:rPr lang="nb-NO" sz="2400" dirty="0">
                <a:latin typeface="Calibri     "/>
                <a:cs typeface="Calibri Light" panose="020F0302020204030204" pitchFamily="34" charset="0"/>
              </a:rPr>
              <a:t>– ikke overskride 35 millioner i balansesum </a:t>
            </a:r>
          </a:p>
          <a:p>
            <a:pPr lvl="2">
              <a:buSzPct val="80000"/>
            </a:pPr>
            <a:r>
              <a:rPr lang="nb-NO" sz="2400" dirty="0">
                <a:latin typeface="Calibri     "/>
                <a:cs typeface="Calibri Light" panose="020F0302020204030204" pitchFamily="34" charset="0"/>
              </a:rPr>
              <a:t>– færre enn 50 ansatte</a:t>
            </a:r>
          </a:p>
          <a:p>
            <a:pPr marL="285750" indent="-285750">
              <a:buFont typeface="Arial" panose="020B0604020202020204" pitchFamily="34" charset="0"/>
              <a:buChar char="•"/>
            </a:pPr>
            <a:endParaRPr lang="nb-NO" sz="3200" dirty="0">
              <a:latin typeface="Calibri     "/>
              <a:cs typeface="Calibri Light" panose="020F0302020204030204" pitchFamily="34" charset="0"/>
            </a:endParaRPr>
          </a:p>
        </p:txBody>
      </p:sp>
      <p:sp>
        <p:nvSpPr>
          <p:cNvPr id="5" name="TextBox 4">
            <a:extLst>
              <a:ext uri="{FF2B5EF4-FFF2-40B4-BE49-F238E27FC236}">
                <a16:creationId xmlns:a16="http://schemas.microsoft.com/office/drawing/2014/main" id="{C02F1D81-EE0E-D8A8-9CA8-1C333F019478}"/>
              </a:ext>
            </a:extLst>
          </p:cNvPr>
          <p:cNvSpPr txBox="1"/>
          <p:nvPr/>
        </p:nvSpPr>
        <p:spPr>
          <a:xfrm>
            <a:off x="1343024" y="5380149"/>
            <a:ext cx="10427973" cy="646331"/>
          </a:xfrm>
          <a:prstGeom prst="rect">
            <a:avLst/>
          </a:prstGeom>
          <a:noFill/>
        </p:spPr>
        <p:txBody>
          <a:bodyPr wrap="square">
            <a:spAutoFit/>
          </a:bodyPr>
          <a:lstStyle/>
          <a:p>
            <a:r>
              <a:rPr lang="nb-NO" dirty="0">
                <a:solidFill>
                  <a:schemeClr val="accent1">
                    <a:lumMod val="75000"/>
                  </a:schemeClr>
                </a:solidFill>
              </a:rPr>
              <a:t>* Stortinget har nylig vedtatt (juni 2024) forenklinger for små foretak. Økte terskelverdier for små foretak skal være balansesum på 84 millioner kroner og salgsinntekter på 168 millioner kroner.</a:t>
            </a:r>
            <a:endParaRPr lang="en-GB" dirty="0">
              <a:solidFill>
                <a:schemeClr val="accent1">
                  <a:lumMod val="75000"/>
                </a:schemeClr>
              </a:solidFill>
            </a:endParaRPr>
          </a:p>
        </p:txBody>
      </p:sp>
    </p:spTree>
    <p:extLst>
      <p:ext uri="{BB962C8B-B14F-4D97-AF65-F5344CB8AC3E}">
        <p14:creationId xmlns:p14="http://schemas.microsoft.com/office/powerpoint/2010/main" val="381552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fade">
                                      <p:cBhvr>
                                        <p:cTn id="12" dur="1000"/>
                                        <p:tgtEl>
                                          <p:spTgt spid="9">
                                            <p:txEl>
                                              <p:pRg st="4" end="4"/>
                                            </p:txEl>
                                          </p:spTgt>
                                        </p:tgtEl>
                                      </p:cBhvr>
                                    </p:animEffect>
                                    <p:anim calcmode="lin" valueType="num">
                                      <p:cBhvr>
                                        <p:cTn id="13"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animEffect transition="in" filter="fade">
                                      <p:cBhvr>
                                        <p:cTn id="17" dur="1000"/>
                                        <p:tgtEl>
                                          <p:spTgt spid="9">
                                            <p:txEl>
                                              <p:pRg st="5" end="5"/>
                                            </p:txEl>
                                          </p:spTgt>
                                        </p:tgtEl>
                                      </p:cBhvr>
                                    </p:animEffect>
                                    <p:anim calcmode="lin" valueType="num">
                                      <p:cBhvr>
                                        <p:cTn id="18"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fade">
                                      <p:cBhvr>
                                        <p:cTn id="22" dur="1000"/>
                                        <p:tgtEl>
                                          <p:spTgt spid="9">
                                            <p:txEl>
                                              <p:pRg st="6" end="6"/>
                                            </p:txEl>
                                          </p:spTgt>
                                        </p:tgtEl>
                                      </p:cBhvr>
                                    </p:animEffect>
                                    <p:anim calcmode="lin" valueType="num">
                                      <p:cBhvr>
                                        <p:cTn id="23"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ircle(in)">
                                      <p:cBhvr>
                                        <p:cTn id="29" dur="2000"/>
                                        <p:tgtEl>
                                          <p:spTgt spid="7"/>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ircle(in)">
                                      <p:cBhvr>
                                        <p:cTn id="3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463696" y="281508"/>
            <a:ext cx="9615969" cy="701731"/>
          </a:xfrm>
        </p:spPr>
        <p:txBody>
          <a:bodyPr vert="horz" lIns="91440" tIns="45720" rIns="91440" bIns="45720" rtlCol="0" anchor="ctr">
            <a:noAutofit/>
          </a:bodyPr>
          <a:lstStyle/>
          <a:p>
            <a:r>
              <a:rPr lang="nb-NO" altLang="nb-NO" sz="4800" dirty="0">
                <a:solidFill>
                  <a:srgbClr val="5B937F"/>
                </a:solidFill>
              </a:rPr>
              <a:t>Årsregnskapet inngår i årsrapporten</a:t>
            </a:r>
            <a:endParaRPr lang="en-US" altLang="nb-NO" sz="4800" dirty="0">
              <a:solidFill>
                <a:srgbClr val="5B937F"/>
              </a:solidFill>
            </a:endParaRPr>
          </a:p>
        </p:txBody>
      </p:sp>
      <p:pic>
        <p:nvPicPr>
          <p:cNvPr id="2" name="Picture 1">
            <a:extLst>
              <a:ext uri="{FF2B5EF4-FFF2-40B4-BE49-F238E27FC236}">
                <a16:creationId xmlns:a16="http://schemas.microsoft.com/office/drawing/2014/main" id="{0135A4B4-A3A8-446C-8F26-F20A22D06715}"/>
              </a:ext>
            </a:extLst>
          </p:cNvPr>
          <p:cNvPicPr>
            <a:picLocks noChangeAspect="1"/>
          </p:cNvPicPr>
          <p:nvPr/>
        </p:nvPicPr>
        <p:blipFill>
          <a:blip r:embed="rId3"/>
          <a:stretch>
            <a:fillRect/>
          </a:stretch>
        </p:blipFill>
        <p:spPr>
          <a:xfrm>
            <a:off x="1203370" y="1138037"/>
            <a:ext cx="9528887" cy="5537175"/>
          </a:xfrm>
          <a:prstGeom prst="rect">
            <a:avLst/>
          </a:prstGeom>
        </p:spPr>
      </p:pic>
      <p:pic>
        <p:nvPicPr>
          <p:cNvPr id="3" name="Picture 2">
            <a:extLst>
              <a:ext uri="{FF2B5EF4-FFF2-40B4-BE49-F238E27FC236}">
                <a16:creationId xmlns:a16="http://schemas.microsoft.com/office/drawing/2014/main" id="{B7FFB35F-55B9-E2F2-5EDE-0DA91198782F}"/>
              </a:ext>
            </a:extLst>
          </p:cNvPr>
          <p:cNvPicPr>
            <a:picLocks noChangeAspect="1"/>
          </p:cNvPicPr>
          <p:nvPr/>
        </p:nvPicPr>
        <p:blipFill>
          <a:blip r:embed="rId4"/>
          <a:stretch>
            <a:fillRect/>
          </a:stretch>
        </p:blipFill>
        <p:spPr>
          <a:xfrm>
            <a:off x="905522" y="2932434"/>
            <a:ext cx="2323931" cy="1692832"/>
          </a:xfrm>
          <a:prstGeom prst="rect">
            <a:avLst/>
          </a:prstGeom>
        </p:spPr>
      </p:pic>
      <p:sp>
        <p:nvSpPr>
          <p:cNvPr id="4" name="Footer Placeholder 8">
            <a:extLst>
              <a:ext uri="{FF2B5EF4-FFF2-40B4-BE49-F238E27FC236}">
                <a16:creationId xmlns:a16="http://schemas.microsoft.com/office/drawing/2014/main" id="{374D4D9D-42CC-8DA8-54C4-06A9A0F15F8D}"/>
              </a:ext>
            </a:extLst>
          </p:cNvPr>
          <p:cNvSpPr txBox="1">
            <a:spLocks/>
          </p:cNvSpPr>
          <p:nvPr/>
        </p:nvSpPr>
        <p:spPr>
          <a:xfrm>
            <a:off x="10138465" y="6544229"/>
            <a:ext cx="1958119" cy="235232"/>
          </a:xfrm>
          <a:prstGeom prst="rect">
            <a:avLst/>
          </a:prstGeom>
        </p:spPr>
        <p:txBody>
          <a:bodyPr vert="horz" lIns="0" tIns="0" rIns="0" bIns="0" rtlCol="0" anchor="ctr"/>
          <a:lstStyle>
            <a:defPPr>
              <a:defRPr lang="nb-NO"/>
            </a:defPPr>
            <a:lvl1pPr marL="0" algn="r" defTabSz="914400" rtl="0" eaLnBrk="1" latinLnBrk="0" hangingPunct="1">
              <a:defRPr sz="1200" kern="1200">
                <a:solidFill>
                  <a:srgbClr val="009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nb-NO" altLang="nb-NO" sz="700" dirty="0">
                <a:solidFill>
                  <a:schemeClr val="bg2">
                    <a:lumMod val="25000"/>
                  </a:schemeClr>
                </a:solidFill>
                <a:cs typeface="Calibri" panose="020F0502020204030204" pitchFamily="34" charset="0"/>
              </a:rPr>
              <a:t>BUS101_Bedriftsøkonomiske sammenhenger</a:t>
            </a:r>
          </a:p>
        </p:txBody>
      </p:sp>
      <p:sp>
        <p:nvSpPr>
          <p:cNvPr id="7" name="Slide Number Placeholder 9">
            <a:extLst>
              <a:ext uri="{FF2B5EF4-FFF2-40B4-BE49-F238E27FC236}">
                <a16:creationId xmlns:a16="http://schemas.microsoft.com/office/drawing/2014/main" id="{1FB8A355-D0E9-2A17-6D7B-0205A0BA1C12}"/>
              </a:ext>
            </a:extLst>
          </p:cNvPr>
          <p:cNvSpPr txBox="1">
            <a:spLocks/>
          </p:cNvSpPr>
          <p:nvPr/>
        </p:nvSpPr>
        <p:spPr>
          <a:xfrm>
            <a:off x="11770998" y="6544229"/>
            <a:ext cx="234893" cy="231613"/>
          </a:xfrm>
          <a:prstGeom prst="rect">
            <a:avLst/>
          </a:prstGeom>
        </p:spPr>
        <p:txBody>
          <a:bodyPr vert="horz" lIns="0" tIns="0" rIns="0" bIns="0" rtlCol="0" anchor="ctr"/>
          <a:lstStyle>
            <a:defPPr>
              <a:defRPr lang="nb-NO"/>
            </a:defPPr>
            <a:lvl1pPr marL="0" algn="l" defTabSz="914400" rtl="0" eaLnBrk="1" latinLnBrk="0" hangingPunct="1">
              <a:defRPr sz="1200" kern="1200">
                <a:solidFill>
                  <a:srgbClr val="009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nb-NO" altLang="nb-NO" sz="700" dirty="0">
                <a:solidFill>
                  <a:schemeClr val="bg2">
                    <a:lumMod val="25000"/>
                  </a:schemeClr>
                </a:solidFill>
                <a:cs typeface="Calibri" panose="020F0502020204030204" pitchFamily="34" charset="0"/>
              </a:rPr>
              <a:t>s. </a:t>
            </a:r>
            <a:fld id="{182D40AC-E4B7-44D0-AB2A-1A195DA07EA7}" type="slidenum">
              <a:rPr lang="nb-NO" altLang="nb-NO" sz="700" smtClean="0">
                <a:solidFill>
                  <a:schemeClr val="bg2">
                    <a:lumMod val="25000"/>
                  </a:schemeClr>
                </a:solidFill>
                <a:cs typeface="Calibri" panose="020F0502020204030204" pitchFamily="34" charset="0"/>
              </a:rPr>
              <a:pPr algn="r"/>
              <a:t>15</a:t>
            </a:fld>
            <a:endParaRPr lang="nb-NO" altLang="nb-NO" sz="700" dirty="0">
              <a:solidFill>
                <a:schemeClr val="bg2">
                  <a:lumMod val="25000"/>
                </a:schemeClr>
              </a:solidFill>
              <a:cs typeface="Calibri" panose="020F0502020204030204" pitchFamily="34" charset="0"/>
            </a:endParaRPr>
          </a:p>
        </p:txBody>
      </p:sp>
    </p:spTree>
    <p:extLst>
      <p:ext uri="{BB962C8B-B14F-4D97-AF65-F5344CB8AC3E}">
        <p14:creationId xmlns:p14="http://schemas.microsoft.com/office/powerpoint/2010/main" val="31402871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1"/>
          <p:cNvSpPr>
            <a:spLocks noGrp="1"/>
          </p:cNvSpPr>
          <p:nvPr>
            <p:ph type="title"/>
          </p:nvPr>
        </p:nvSpPr>
        <p:spPr>
          <a:xfrm>
            <a:off x="246766" y="373922"/>
            <a:ext cx="9624392" cy="618631"/>
          </a:xfrm>
        </p:spPr>
        <p:txBody>
          <a:bodyPr vert="horz" lIns="91440" tIns="45720" rIns="91440" bIns="45720" rtlCol="0" anchor="ctr">
            <a:noAutofit/>
          </a:bodyPr>
          <a:lstStyle/>
          <a:p>
            <a:r>
              <a:rPr lang="nb-NO" sz="4800" dirty="0">
                <a:solidFill>
                  <a:srgbClr val="5B937F"/>
                </a:solidFill>
              </a:rPr>
              <a:t>Regnskapets samfunnsnytte</a:t>
            </a:r>
          </a:p>
        </p:txBody>
      </p:sp>
      <p:sp>
        <p:nvSpPr>
          <p:cNvPr id="3" name="Rectangle 2"/>
          <p:cNvSpPr/>
          <p:nvPr/>
        </p:nvSpPr>
        <p:spPr>
          <a:xfrm>
            <a:off x="5705474" y="1249836"/>
            <a:ext cx="6163559" cy="1516414"/>
          </a:xfrm>
          <a:prstGeom prst="rect">
            <a:avLst/>
          </a:prstGeom>
          <a:solidFill>
            <a:srgbClr val="DCE8DE"/>
          </a:solidFill>
        </p:spPr>
        <p:txBody>
          <a:bodyPr wrap="square" lIns="144000" tIns="108000" rIns="144000" bIns="108000">
            <a:spAutoFit/>
          </a:bodyPr>
          <a:lstStyle/>
          <a:p>
            <a:pPr marL="457200" indent="-457200">
              <a:lnSpc>
                <a:spcPct val="110000"/>
              </a:lnSpc>
              <a:buFont typeface="Arial" panose="020B0604020202020204" pitchFamily="34" charset="0"/>
              <a:buChar char="•"/>
            </a:pPr>
            <a:r>
              <a:rPr lang="nb-NO" sz="2600" dirty="0">
                <a:cs typeface="Calibri Light" panose="020F0302020204030204" pitchFamily="34" charset="0"/>
              </a:rPr>
              <a:t>Forskjellige foretak må følge de samme reglene om måling, samt om hvordan informasjonen skal presenteres.</a:t>
            </a:r>
          </a:p>
        </p:txBody>
      </p:sp>
      <p:sp>
        <p:nvSpPr>
          <p:cNvPr id="11" name="TextBox 10">
            <a:extLst>
              <a:ext uri="{FF2B5EF4-FFF2-40B4-BE49-F238E27FC236}">
                <a16:creationId xmlns:a16="http://schemas.microsoft.com/office/drawing/2014/main" id="{A836DFB3-1D1B-96FF-EB8C-912AB53A711E}"/>
              </a:ext>
            </a:extLst>
          </p:cNvPr>
          <p:cNvSpPr txBox="1"/>
          <p:nvPr/>
        </p:nvSpPr>
        <p:spPr>
          <a:xfrm>
            <a:off x="322966" y="5460404"/>
            <a:ext cx="11546066" cy="683430"/>
          </a:xfrm>
          <a:prstGeom prst="rect">
            <a:avLst/>
          </a:prstGeom>
          <a:solidFill>
            <a:srgbClr val="DCE8DE"/>
          </a:solidFill>
        </p:spPr>
        <p:txBody>
          <a:bodyPr wrap="square" lIns="144000" tIns="108000" rIns="144000" bIns="108000">
            <a:spAutoFit/>
          </a:bodyPr>
          <a:lstStyle>
            <a:defPPr>
              <a:defRPr lang="nb-NO"/>
            </a:defPPr>
            <a:lvl1pPr marL="457200" indent="-457200">
              <a:lnSpc>
                <a:spcPct val="120000"/>
              </a:lnSpc>
              <a:buFont typeface="Arial" panose="020B0604020202020204" pitchFamily="34" charset="0"/>
              <a:buChar char="•"/>
              <a:defRPr sz="2600">
                <a:cs typeface="Calibri Light" panose="020F0302020204030204" pitchFamily="34" charset="0"/>
              </a:defRPr>
            </a:lvl1pPr>
          </a:lstStyle>
          <a:p>
            <a:pPr marL="0" indent="0" algn="ctr">
              <a:buNone/>
            </a:pPr>
            <a:r>
              <a:rPr lang="nb-NO" sz="2700" dirty="0"/>
              <a:t>Regnskapsinformasjon bidrar derfor til hvordan samfunnets ressurser blir brukt!</a:t>
            </a:r>
            <a:endParaRPr lang="en-GB" sz="2700" dirty="0"/>
          </a:p>
        </p:txBody>
      </p:sp>
      <p:sp>
        <p:nvSpPr>
          <p:cNvPr id="13" name="TextBox 12">
            <a:extLst>
              <a:ext uri="{FF2B5EF4-FFF2-40B4-BE49-F238E27FC236}">
                <a16:creationId xmlns:a16="http://schemas.microsoft.com/office/drawing/2014/main" id="{9132C381-93C0-96D8-1CFA-5412BA7D1708}"/>
              </a:ext>
            </a:extLst>
          </p:cNvPr>
          <p:cNvSpPr txBox="1"/>
          <p:nvPr/>
        </p:nvSpPr>
        <p:spPr>
          <a:xfrm>
            <a:off x="5705473" y="2964336"/>
            <a:ext cx="6163559" cy="2101940"/>
          </a:xfrm>
          <a:prstGeom prst="rect">
            <a:avLst/>
          </a:prstGeom>
          <a:solidFill>
            <a:srgbClr val="DCE8DE"/>
          </a:solidFill>
        </p:spPr>
        <p:txBody>
          <a:bodyPr wrap="square" lIns="144000" tIns="180000" rIns="144000" bIns="180000">
            <a:spAutoFit/>
          </a:bodyPr>
          <a:lstStyle>
            <a:defPPr>
              <a:defRPr lang="nb-NO"/>
            </a:defPPr>
            <a:lvl1pPr marL="457200" indent="-457200">
              <a:lnSpc>
                <a:spcPct val="120000"/>
              </a:lnSpc>
              <a:buFont typeface="Arial" panose="020B0604020202020204" pitchFamily="34" charset="0"/>
              <a:buChar char="•"/>
              <a:defRPr sz="2600">
                <a:cs typeface="Calibri Light" panose="020F0302020204030204" pitchFamily="34" charset="0"/>
              </a:defRPr>
            </a:lvl1pPr>
          </a:lstStyle>
          <a:p>
            <a:pPr>
              <a:lnSpc>
                <a:spcPct val="110000"/>
              </a:lnSpc>
            </a:pPr>
            <a:r>
              <a:rPr lang="nb-NO" dirty="0"/>
              <a:t>Det bidrar til samfunnsnyttig allokering av kapital, det vil si at bedriftene med størst verdiskapning tiltrekker seg mest og riktigst priset kapital. </a:t>
            </a:r>
          </a:p>
        </p:txBody>
      </p:sp>
      <p:sp>
        <p:nvSpPr>
          <p:cNvPr id="2" name="Footer Placeholder 8">
            <a:extLst>
              <a:ext uri="{FF2B5EF4-FFF2-40B4-BE49-F238E27FC236}">
                <a16:creationId xmlns:a16="http://schemas.microsoft.com/office/drawing/2014/main" id="{A38C723F-B2A2-7702-7FA2-F48046F85004}"/>
              </a:ext>
            </a:extLst>
          </p:cNvPr>
          <p:cNvSpPr txBox="1">
            <a:spLocks/>
          </p:cNvSpPr>
          <p:nvPr/>
        </p:nvSpPr>
        <p:spPr>
          <a:xfrm>
            <a:off x="10138465" y="6544229"/>
            <a:ext cx="1958119" cy="235232"/>
          </a:xfrm>
          <a:prstGeom prst="rect">
            <a:avLst/>
          </a:prstGeom>
        </p:spPr>
        <p:txBody>
          <a:bodyPr vert="horz" lIns="0" tIns="0" rIns="0" bIns="0" rtlCol="0" anchor="ctr"/>
          <a:lstStyle>
            <a:defPPr>
              <a:defRPr lang="nb-NO"/>
            </a:defPPr>
            <a:lvl1pPr marL="0" algn="r" defTabSz="914400" rtl="0" eaLnBrk="1" latinLnBrk="0" hangingPunct="1">
              <a:defRPr sz="1200" kern="1200">
                <a:solidFill>
                  <a:srgbClr val="009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nb-NO" altLang="nb-NO" sz="700" dirty="0">
                <a:solidFill>
                  <a:schemeClr val="bg2">
                    <a:lumMod val="25000"/>
                  </a:schemeClr>
                </a:solidFill>
                <a:cs typeface="Calibri" panose="020F0502020204030204" pitchFamily="34" charset="0"/>
              </a:rPr>
              <a:t>BUS101_Bedriftsøkonomiske sammenhenger</a:t>
            </a:r>
          </a:p>
        </p:txBody>
      </p:sp>
      <p:sp>
        <p:nvSpPr>
          <p:cNvPr id="4" name="Slide Number Placeholder 9">
            <a:extLst>
              <a:ext uri="{FF2B5EF4-FFF2-40B4-BE49-F238E27FC236}">
                <a16:creationId xmlns:a16="http://schemas.microsoft.com/office/drawing/2014/main" id="{42985664-729C-4968-CE8D-0851D74CD818}"/>
              </a:ext>
            </a:extLst>
          </p:cNvPr>
          <p:cNvSpPr txBox="1">
            <a:spLocks/>
          </p:cNvSpPr>
          <p:nvPr/>
        </p:nvSpPr>
        <p:spPr>
          <a:xfrm>
            <a:off x="11770998" y="6544229"/>
            <a:ext cx="234893" cy="231613"/>
          </a:xfrm>
          <a:prstGeom prst="rect">
            <a:avLst/>
          </a:prstGeom>
        </p:spPr>
        <p:txBody>
          <a:bodyPr vert="horz" lIns="0" tIns="0" rIns="0" bIns="0" rtlCol="0" anchor="ctr"/>
          <a:lstStyle>
            <a:defPPr>
              <a:defRPr lang="nb-NO"/>
            </a:defPPr>
            <a:lvl1pPr marL="0" algn="l" defTabSz="914400" rtl="0" eaLnBrk="1" latinLnBrk="0" hangingPunct="1">
              <a:defRPr sz="1200" kern="1200">
                <a:solidFill>
                  <a:srgbClr val="009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nb-NO" altLang="nb-NO" sz="700" dirty="0">
                <a:solidFill>
                  <a:schemeClr val="bg2">
                    <a:lumMod val="25000"/>
                  </a:schemeClr>
                </a:solidFill>
                <a:cs typeface="Calibri" panose="020F0502020204030204" pitchFamily="34" charset="0"/>
              </a:rPr>
              <a:t>s. </a:t>
            </a:r>
            <a:fld id="{182D40AC-E4B7-44D0-AB2A-1A195DA07EA7}" type="slidenum">
              <a:rPr lang="nb-NO" altLang="nb-NO" sz="700" smtClean="0">
                <a:solidFill>
                  <a:schemeClr val="bg2">
                    <a:lumMod val="25000"/>
                  </a:schemeClr>
                </a:solidFill>
                <a:cs typeface="Calibri" panose="020F0502020204030204" pitchFamily="34" charset="0"/>
              </a:rPr>
              <a:pPr algn="r"/>
              <a:t>16</a:t>
            </a:fld>
            <a:endParaRPr lang="nb-NO" altLang="nb-NO" sz="700" dirty="0">
              <a:solidFill>
                <a:schemeClr val="bg2">
                  <a:lumMod val="25000"/>
                </a:schemeClr>
              </a:solidFill>
              <a:cs typeface="Calibri" panose="020F0502020204030204" pitchFamily="34" charset="0"/>
            </a:endParaRPr>
          </a:p>
        </p:txBody>
      </p:sp>
      <p:pic>
        <p:nvPicPr>
          <p:cNvPr id="7" name="Picture 6">
            <a:extLst>
              <a:ext uri="{FF2B5EF4-FFF2-40B4-BE49-F238E27FC236}">
                <a16:creationId xmlns:a16="http://schemas.microsoft.com/office/drawing/2014/main" id="{81CBB492-05F2-904A-CC07-240B9EA68559}"/>
              </a:ext>
            </a:extLst>
          </p:cNvPr>
          <p:cNvPicPr>
            <a:picLocks noChangeAspect="1"/>
          </p:cNvPicPr>
          <p:nvPr/>
        </p:nvPicPr>
        <p:blipFill>
          <a:blip r:embed="rId3"/>
          <a:stretch>
            <a:fillRect/>
          </a:stretch>
        </p:blipFill>
        <p:spPr>
          <a:xfrm>
            <a:off x="322966" y="1252920"/>
            <a:ext cx="5094177" cy="3061905"/>
          </a:xfrm>
          <a:prstGeom prst="rect">
            <a:avLst/>
          </a:prstGeom>
        </p:spPr>
      </p:pic>
      <p:sp>
        <p:nvSpPr>
          <p:cNvPr id="10" name="TextBox 9">
            <a:extLst>
              <a:ext uri="{FF2B5EF4-FFF2-40B4-BE49-F238E27FC236}">
                <a16:creationId xmlns:a16="http://schemas.microsoft.com/office/drawing/2014/main" id="{754DC548-C2EC-9BBD-537B-3A39E9D751F8}"/>
              </a:ext>
            </a:extLst>
          </p:cNvPr>
          <p:cNvSpPr txBox="1"/>
          <p:nvPr/>
        </p:nvSpPr>
        <p:spPr>
          <a:xfrm>
            <a:off x="531019" y="4512911"/>
            <a:ext cx="4745831" cy="369332"/>
          </a:xfrm>
          <a:prstGeom prst="rect">
            <a:avLst/>
          </a:prstGeom>
          <a:noFill/>
        </p:spPr>
        <p:txBody>
          <a:bodyPr wrap="square">
            <a:spAutoFit/>
          </a:bodyPr>
          <a:lstStyle/>
          <a:p>
            <a:r>
              <a:rPr lang="en-GB" dirty="0">
                <a:hlinkClick r:id="rId4"/>
              </a:rPr>
              <a:t>https://moller.no/no/om-oss/arsrapporter/2023</a:t>
            </a:r>
            <a:r>
              <a:rPr lang="en-GB" dirty="0"/>
              <a:t> </a:t>
            </a:r>
          </a:p>
        </p:txBody>
      </p:sp>
    </p:spTree>
    <p:extLst>
      <p:ext uri="{BB962C8B-B14F-4D97-AF65-F5344CB8AC3E}">
        <p14:creationId xmlns:p14="http://schemas.microsoft.com/office/powerpoint/2010/main" val="371162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248255" y="269895"/>
            <a:ext cx="11426431" cy="591342"/>
          </a:xfrm>
        </p:spPr>
        <p:txBody>
          <a:bodyPr vert="horz" lIns="91440" tIns="45720" rIns="91440" bIns="45720" rtlCol="0" anchor="ctr">
            <a:noAutofit/>
          </a:bodyPr>
          <a:lstStyle/>
          <a:p>
            <a:r>
              <a:rPr lang="nb-NO" altLang="nb-NO" sz="4200" dirty="0">
                <a:solidFill>
                  <a:srgbClr val="5B937F"/>
                </a:solidFill>
              </a:rPr>
              <a:t>Hvor finner vi finansregnskaper til norske selskaper?</a:t>
            </a:r>
            <a:endParaRPr lang="en-US" altLang="nb-NO" sz="4200" dirty="0">
              <a:solidFill>
                <a:srgbClr val="5B937F"/>
              </a:solidFill>
            </a:endParaRPr>
          </a:p>
        </p:txBody>
      </p:sp>
      <p:sp>
        <p:nvSpPr>
          <p:cNvPr id="2" name="Rectangle 1">
            <a:extLst>
              <a:ext uri="{FF2B5EF4-FFF2-40B4-BE49-F238E27FC236}">
                <a16:creationId xmlns:a16="http://schemas.microsoft.com/office/drawing/2014/main" id="{2C6DB6C3-DFE6-4B59-9388-3414CF537782}"/>
              </a:ext>
            </a:extLst>
          </p:cNvPr>
          <p:cNvSpPr/>
          <p:nvPr/>
        </p:nvSpPr>
        <p:spPr>
          <a:xfrm>
            <a:off x="371475" y="1544222"/>
            <a:ext cx="11820525" cy="4154984"/>
          </a:xfrm>
          <a:prstGeom prst="rect">
            <a:avLst/>
          </a:prstGeom>
        </p:spPr>
        <p:txBody>
          <a:bodyPr wrap="square">
            <a:spAutoFit/>
          </a:bodyPr>
          <a:lstStyle/>
          <a:p>
            <a:pPr marL="285750" indent="-285750">
              <a:buFont typeface="Arial" panose="020B0604020202020204" pitchFamily="34" charset="0"/>
              <a:buChar char="•"/>
            </a:pPr>
            <a:r>
              <a:rPr lang="en-GB" sz="2000" dirty="0">
                <a:latin typeface="Minion Pro"/>
              </a:rPr>
              <a:t>Brønnøysundregistrene (</a:t>
            </a:r>
            <a:r>
              <a:rPr lang="en-GB" sz="2000" dirty="0">
                <a:latin typeface="Minion Pro"/>
                <a:hlinkClick r:id="rId3"/>
              </a:rPr>
              <a:t>www.brreg.no</a:t>
            </a:r>
            <a:r>
              <a:rPr lang="en-GB" sz="2000" dirty="0">
                <a:latin typeface="Minion Pro"/>
              </a:rPr>
              <a:t>)</a:t>
            </a:r>
          </a:p>
          <a:p>
            <a:pPr marL="285750" indent="-285750">
              <a:buFont typeface="Arial" panose="020B0604020202020204" pitchFamily="34" charset="0"/>
              <a:buChar char="•"/>
            </a:pPr>
            <a:r>
              <a:rPr lang="nb-NO" sz="2000" dirty="0">
                <a:latin typeface="Minion Pro"/>
                <a:hlinkClick r:id="rId4"/>
              </a:rPr>
              <a:t>www.1881.no</a:t>
            </a:r>
            <a:r>
              <a:rPr lang="nb-NO" sz="2000" dirty="0">
                <a:latin typeface="Minion Pro"/>
              </a:rPr>
              <a:t> (velg regnskap)</a:t>
            </a:r>
          </a:p>
          <a:p>
            <a:pPr marL="285750" indent="-285750">
              <a:buFont typeface="Arial" panose="020B0604020202020204" pitchFamily="34" charset="0"/>
              <a:buChar char="•"/>
            </a:pPr>
            <a:r>
              <a:rPr lang="nb-NO" sz="2000" dirty="0">
                <a:latin typeface="Minion Pro"/>
                <a:hlinkClick r:id="rId5"/>
              </a:rPr>
              <a:t>www.purehelp.no</a:t>
            </a:r>
            <a:endParaRPr lang="nb-NO" sz="2000" dirty="0">
              <a:latin typeface="Minion Pro"/>
            </a:endParaRPr>
          </a:p>
          <a:p>
            <a:pPr marL="285750" indent="-285750">
              <a:buFont typeface="Arial" panose="020B0604020202020204" pitchFamily="34" charset="0"/>
              <a:buChar char="•"/>
            </a:pPr>
            <a:r>
              <a:rPr lang="nb-NO" sz="2000" dirty="0">
                <a:latin typeface="Minion Pro"/>
                <a:hlinkClick r:id="rId6"/>
              </a:rPr>
              <a:t>www.proff.no</a:t>
            </a:r>
            <a:endParaRPr lang="nb-NO" sz="2000" dirty="0">
              <a:latin typeface="Minion Pro"/>
            </a:endParaRPr>
          </a:p>
          <a:p>
            <a:pPr marL="285750" indent="-285750">
              <a:buFont typeface="Arial" panose="020B0604020202020204" pitchFamily="34" charset="0"/>
              <a:buChar char="•"/>
            </a:pPr>
            <a:r>
              <a:rPr lang="nb-NO" sz="2000" dirty="0">
                <a:latin typeface="Minion Pro"/>
                <a:hlinkClick r:id="rId7"/>
              </a:rPr>
              <a:t>www.forvalt.no</a:t>
            </a:r>
            <a:endParaRPr lang="nb-NO" sz="2000" dirty="0">
              <a:latin typeface="Minion Pro"/>
            </a:endParaRPr>
          </a:p>
          <a:p>
            <a:pPr marL="285750" indent="-285750">
              <a:buFont typeface="Arial" panose="020B0604020202020204" pitchFamily="34" charset="0"/>
              <a:buChar char="•"/>
            </a:pPr>
            <a:endParaRPr lang="nb-NO" sz="2400" dirty="0">
              <a:latin typeface="Minion Pro"/>
            </a:endParaRPr>
          </a:p>
          <a:p>
            <a:pPr marL="285750" indent="-285750">
              <a:buFont typeface="Arial" panose="020B0604020202020204" pitchFamily="34" charset="0"/>
              <a:buChar char="•"/>
            </a:pPr>
            <a:r>
              <a:rPr lang="nb-NO" sz="2400" dirty="0">
                <a:latin typeface="Minion Pro"/>
              </a:rPr>
              <a:t>Men hvis et selskap er børsnotert gå rett til selskapets hjemmeside for å finne årsrapporter (og delårsrapporter) eller via </a:t>
            </a:r>
            <a:r>
              <a:rPr lang="nb-NO" sz="2400" dirty="0">
                <a:latin typeface="Minion Pro"/>
                <a:hlinkClick r:id="rId8"/>
              </a:rPr>
              <a:t>www.oslobors.no</a:t>
            </a:r>
            <a:endParaRPr lang="nb-NO" sz="2400" dirty="0">
              <a:latin typeface="Minion Pro"/>
            </a:endParaRPr>
          </a:p>
          <a:p>
            <a:endParaRPr lang="nb-NO" sz="2000" dirty="0">
              <a:latin typeface="Minion Pro"/>
            </a:endParaRPr>
          </a:p>
          <a:p>
            <a:pPr marL="285750" indent="-285750">
              <a:buFont typeface="Arial" panose="020B0604020202020204" pitchFamily="34" charset="0"/>
              <a:buChar char="•"/>
            </a:pPr>
            <a:r>
              <a:rPr lang="nb-NO" sz="2400" dirty="0">
                <a:latin typeface="Minion Pro"/>
              </a:rPr>
              <a:t>Gå rett på </a:t>
            </a:r>
            <a:r>
              <a:rPr lang="nb-NO" sz="2400" dirty="0">
                <a:solidFill>
                  <a:schemeClr val="accent1"/>
                </a:solidFill>
                <a:latin typeface="Minion Pro"/>
              </a:rPr>
              <a:t>konsernregnskapet </a:t>
            </a:r>
            <a:r>
              <a:rPr lang="nb-NO" sz="2400" dirty="0">
                <a:latin typeface="Minion Pro"/>
              </a:rPr>
              <a:t>(hvis det finnes et), ikke morselskapsregnskapet!</a:t>
            </a:r>
          </a:p>
          <a:p>
            <a:endParaRPr lang="nb-NO" sz="2400" dirty="0">
              <a:latin typeface="Minion Pro"/>
            </a:endParaRPr>
          </a:p>
          <a:p>
            <a:r>
              <a:rPr lang="en-GB" sz="2400" dirty="0">
                <a:latin typeface="Minion Pro"/>
              </a:rPr>
              <a:t> </a:t>
            </a:r>
            <a:endParaRPr lang="en-GB" sz="2400" dirty="0"/>
          </a:p>
        </p:txBody>
      </p:sp>
      <p:sp>
        <p:nvSpPr>
          <p:cNvPr id="3" name="Footer Placeholder 8">
            <a:extLst>
              <a:ext uri="{FF2B5EF4-FFF2-40B4-BE49-F238E27FC236}">
                <a16:creationId xmlns:a16="http://schemas.microsoft.com/office/drawing/2014/main" id="{809FC083-7FAF-CA35-DAC5-F22DC2E40C47}"/>
              </a:ext>
            </a:extLst>
          </p:cNvPr>
          <p:cNvSpPr txBox="1">
            <a:spLocks/>
          </p:cNvSpPr>
          <p:nvPr/>
        </p:nvSpPr>
        <p:spPr>
          <a:xfrm>
            <a:off x="10138465" y="6544229"/>
            <a:ext cx="1958119" cy="235232"/>
          </a:xfrm>
          <a:prstGeom prst="rect">
            <a:avLst/>
          </a:prstGeom>
        </p:spPr>
        <p:txBody>
          <a:bodyPr vert="horz" lIns="0" tIns="0" rIns="0" bIns="0" rtlCol="0" anchor="ctr"/>
          <a:lstStyle>
            <a:defPPr>
              <a:defRPr lang="nb-NO"/>
            </a:defPPr>
            <a:lvl1pPr marL="0" algn="r" defTabSz="914400" rtl="0" eaLnBrk="1" latinLnBrk="0" hangingPunct="1">
              <a:defRPr sz="1200" kern="1200">
                <a:solidFill>
                  <a:srgbClr val="009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nb-NO" altLang="nb-NO" sz="700" dirty="0">
                <a:solidFill>
                  <a:schemeClr val="bg2">
                    <a:lumMod val="25000"/>
                  </a:schemeClr>
                </a:solidFill>
                <a:cs typeface="Calibri" panose="020F0502020204030204" pitchFamily="34" charset="0"/>
              </a:rPr>
              <a:t>BUS101_Bedriftsøkonomiske sammenhenger</a:t>
            </a:r>
          </a:p>
        </p:txBody>
      </p:sp>
      <p:sp>
        <p:nvSpPr>
          <p:cNvPr id="4" name="Slide Number Placeholder 9">
            <a:extLst>
              <a:ext uri="{FF2B5EF4-FFF2-40B4-BE49-F238E27FC236}">
                <a16:creationId xmlns:a16="http://schemas.microsoft.com/office/drawing/2014/main" id="{F095E2BB-DECA-293A-579E-7FDC36268A54}"/>
              </a:ext>
            </a:extLst>
          </p:cNvPr>
          <p:cNvSpPr txBox="1">
            <a:spLocks/>
          </p:cNvSpPr>
          <p:nvPr/>
        </p:nvSpPr>
        <p:spPr>
          <a:xfrm>
            <a:off x="11770998" y="6544229"/>
            <a:ext cx="234893" cy="231613"/>
          </a:xfrm>
          <a:prstGeom prst="rect">
            <a:avLst/>
          </a:prstGeom>
        </p:spPr>
        <p:txBody>
          <a:bodyPr vert="horz" lIns="0" tIns="0" rIns="0" bIns="0" rtlCol="0" anchor="ctr"/>
          <a:lstStyle>
            <a:defPPr>
              <a:defRPr lang="nb-NO"/>
            </a:defPPr>
            <a:lvl1pPr marL="0" algn="l" defTabSz="914400" rtl="0" eaLnBrk="1" latinLnBrk="0" hangingPunct="1">
              <a:defRPr sz="1200" kern="1200">
                <a:solidFill>
                  <a:srgbClr val="009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nb-NO" altLang="nb-NO" sz="700" dirty="0">
                <a:solidFill>
                  <a:schemeClr val="bg2">
                    <a:lumMod val="25000"/>
                  </a:schemeClr>
                </a:solidFill>
                <a:cs typeface="Calibri" panose="020F0502020204030204" pitchFamily="34" charset="0"/>
              </a:rPr>
              <a:t>s. </a:t>
            </a:r>
            <a:fld id="{182D40AC-E4B7-44D0-AB2A-1A195DA07EA7}" type="slidenum">
              <a:rPr lang="nb-NO" altLang="nb-NO" sz="700" smtClean="0">
                <a:solidFill>
                  <a:schemeClr val="bg2">
                    <a:lumMod val="25000"/>
                  </a:schemeClr>
                </a:solidFill>
                <a:cs typeface="Calibri" panose="020F0502020204030204" pitchFamily="34" charset="0"/>
              </a:rPr>
              <a:pPr algn="r"/>
              <a:t>17</a:t>
            </a:fld>
            <a:endParaRPr lang="nb-NO" altLang="nb-NO" sz="700" dirty="0">
              <a:solidFill>
                <a:schemeClr val="bg2">
                  <a:lumMod val="25000"/>
                </a:schemeClr>
              </a:solidFill>
              <a:cs typeface="Calibri" panose="020F0502020204030204" pitchFamily="34" charset="0"/>
            </a:endParaRPr>
          </a:p>
        </p:txBody>
      </p:sp>
    </p:spTree>
    <p:extLst>
      <p:ext uri="{BB962C8B-B14F-4D97-AF65-F5344CB8AC3E}">
        <p14:creationId xmlns:p14="http://schemas.microsoft.com/office/powerpoint/2010/main" val="33204996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928AED-FAB6-8B24-AF32-E20D24765DBA}"/>
              </a:ext>
            </a:extLst>
          </p:cNvPr>
          <p:cNvPicPr>
            <a:picLocks noChangeAspect="1"/>
          </p:cNvPicPr>
          <p:nvPr/>
        </p:nvPicPr>
        <p:blipFill>
          <a:blip r:embed="rId3"/>
          <a:stretch>
            <a:fillRect/>
          </a:stretch>
        </p:blipFill>
        <p:spPr>
          <a:xfrm>
            <a:off x="1207632" y="14506"/>
            <a:ext cx="621166" cy="761668"/>
          </a:xfrm>
          <a:prstGeom prst="rect">
            <a:avLst/>
          </a:prstGeom>
        </p:spPr>
      </p:pic>
      <p:sp>
        <p:nvSpPr>
          <p:cNvPr id="7" name="TextBox 6">
            <a:extLst>
              <a:ext uri="{FF2B5EF4-FFF2-40B4-BE49-F238E27FC236}">
                <a16:creationId xmlns:a16="http://schemas.microsoft.com/office/drawing/2014/main" id="{C3B5FB1A-B31E-1F59-B73A-15646D7C856B}"/>
              </a:ext>
            </a:extLst>
          </p:cNvPr>
          <p:cNvSpPr txBox="1"/>
          <p:nvPr/>
        </p:nvSpPr>
        <p:spPr>
          <a:xfrm>
            <a:off x="1871330" y="129843"/>
            <a:ext cx="9207352" cy="646331"/>
          </a:xfrm>
          <a:prstGeom prst="rect">
            <a:avLst/>
          </a:prstGeom>
          <a:noFill/>
        </p:spPr>
        <p:txBody>
          <a:bodyPr wrap="square" rtlCol="0">
            <a:spAutoFit/>
          </a:bodyPr>
          <a:lstStyle/>
          <a:p>
            <a:r>
              <a:rPr lang="nb-NO" sz="3600" dirty="0">
                <a:solidFill>
                  <a:schemeClr val="bg2">
                    <a:lumMod val="50000"/>
                  </a:schemeClr>
                </a:solidFill>
                <a:latin typeface="Abadi" panose="020B0604020104020204" pitchFamily="34" charset="0"/>
              </a:rPr>
              <a:t>Grunnleggende ting å vite om </a:t>
            </a:r>
            <a:r>
              <a:rPr lang="nb-NO" sz="3600" b="1" dirty="0">
                <a:latin typeface="Abadi" panose="020B0604020104020204" pitchFamily="34" charset="0"/>
              </a:rPr>
              <a:t>regnskap</a:t>
            </a:r>
            <a:r>
              <a:rPr lang="nb-NO" sz="3600" dirty="0">
                <a:latin typeface="Abadi" panose="020B0604020104020204" pitchFamily="34" charset="0"/>
              </a:rPr>
              <a:t> </a:t>
            </a:r>
          </a:p>
        </p:txBody>
      </p:sp>
      <p:cxnSp>
        <p:nvCxnSpPr>
          <p:cNvPr id="9" name="Straight Connector 8">
            <a:extLst>
              <a:ext uri="{FF2B5EF4-FFF2-40B4-BE49-F238E27FC236}">
                <a16:creationId xmlns:a16="http://schemas.microsoft.com/office/drawing/2014/main" id="{3B88ED75-A754-B3D9-FEF2-FFFA36D2E4FE}"/>
              </a:ext>
            </a:extLst>
          </p:cNvPr>
          <p:cNvCxnSpPr/>
          <p:nvPr/>
        </p:nvCxnSpPr>
        <p:spPr>
          <a:xfrm>
            <a:off x="0" y="893137"/>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36FD403-6076-B6AA-38C4-EC27EFED5E8F}"/>
              </a:ext>
            </a:extLst>
          </p:cNvPr>
          <p:cNvCxnSpPr/>
          <p:nvPr/>
        </p:nvCxnSpPr>
        <p:spPr>
          <a:xfrm>
            <a:off x="6096000" y="893137"/>
            <a:ext cx="0" cy="5964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5DC89A0-BED0-EE6F-92C4-A69DBA662807}"/>
              </a:ext>
            </a:extLst>
          </p:cNvPr>
          <p:cNvCxnSpPr/>
          <p:nvPr/>
        </p:nvCxnSpPr>
        <p:spPr>
          <a:xfrm>
            <a:off x="-3599" y="3873937"/>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3E5FC37-803F-063A-4056-E381D404C657}"/>
              </a:ext>
            </a:extLst>
          </p:cNvPr>
          <p:cNvSpPr txBox="1"/>
          <p:nvPr/>
        </p:nvSpPr>
        <p:spPr>
          <a:xfrm>
            <a:off x="648367" y="969870"/>
            <a:ext cx="3848131" cy="461665"/>
          </a:xfrm>
          <a:prstGeom prst="rect">
            <a:avLst/>
          </a:prstGeom>
          <a:noFill/>
        </p:spPr>
        <p:txBody>
          <a:bodyPr wrap="square" rtlCol="0">
            <a:spAutoFit/>
          </a:bodyPr>
          <a:lstStyle/>
          <a:p>
            <a:r>
              <a:rPr lang="nb-NO" sz="2400" b="1" dirty="0">
                <a:latin typeface="Abadi" panose="020B0604020104020204" pitchFamily="34" charset="0"/>
              </a:rPr>
              <a:t>DE TRE RAPPORTENE</a:t>
            </a:r>
            <a:endParaRPr lang="nb-NO" sz="2400" dirty="0">
              <a:latin typeface="Abadi" panose="020B0604020104020204" pitchFamily="34" charset="0"/>
            </a:endParaRPr>
          </a:p>
        </p:txBody>
      </p:sp>
      <p:sp>
        <p:nvSpPr>
          <p:cNvPr id="15" name="Oval 14">
            <a:extLst>
              <a:ext uri="{FF2B5EF4-FFF2-40B4-BE49-F238E27FC236}">
                <a16:creationId xmlns:a16="http://schemas.microsoft.com/office/drawing/2014/main" id="{3A98FAE5-E336-2FE9-2A5B-32DE32EAC757}"/>
              </a:ext>
            </a:extLst>
          </p:cNvPr>
          <p:cNvSpPr/>
          <p:nvPr/>
        </p:nvSpPr>
        <p:spPr>
          <a:xfrm>
            <a:off x="138223" y="969870"/>
            <a:ext cx="432000" cy="4320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tx1"/>
                </a:solidFill>
              </a:rPr>
              <a:t>1</a:t>
            </a:r>
          </a:p>
        </p:txBody>
      </p:sp>
      <p:sp>
        <p:nvSpPr>
          <p:cNvPr id="16" name="TextBox 15">
            <a:extLst>
              <a:ext uri="{FF2B5EF4-FFF2-40B4-BE49-F238E27FC236}">
                <a16:creationId xmlns:a16="http://schemas.microsoft.com/office/drawing/2014/main" id="{5557239A-6820-B934-2B67-C347A45D86A5}"/>
              </a:ext>
            </a:extLst>
          </p:cNvPr>
          <p:cNvSpPr txBox="1"/>
          <p:nvPr/>
        </p:nvSpPr>
        <p:spPr>
          <a:xfrm>
            <a:off x="87180" y="1661543"/>
            <a:ext cx="2041499" cy="369332"/>
          </a:xfrm>
          <a:prstGeom prst="rect">
            <a:avLst/>
          </a:prstGeom>
          <a:noFill/>
        </p:spPr>
        <p:txBody>
          <a:bodyPr wrap="square" rtlCol="0">
            <a:spAutoFit/>
          </a:bodyPr>
          <a:lstStyle/>
          <a:p>
            <a:r>
              <a:rPr lang="nb-NO" b="1" dirty="0">
                <a:solidFill>
                  <a:schemeClr val="tx1">
                    <a:lumMod val="85000"/>
                    <a:lumOff val="15000"/>
                  </a:schemeClr>
                </a:solidFill>
                <a:latin typeface="Abadi" panose="020B0604020104020204" pitchFamily="34" charset="0"/>
              </a:rPr>
              <a:t>Resultatregnskap </a:t>
            </a:r>
            <a:endParaRPr lang="nb-NO" dirty="0">
              <a:solidFill>
                <a:schemeClr val="tx1">
                  <a:lumMod val="85000"/>
                  <a:lumOff val="15000"/>
                </a:schemeClr>
              </a:solidFill>
              <a:latin typeface="Abadi" panose="020B0604020104020204" pitchFamily="34" charset="0"/>
            </a:endParaRPr>
          </a:p>
        </p:txBody>
      </p:sp>
      <p:cxnSp>
        <p:nvCxnSpPr>
          <p:cNvPr id="18" name="Straight Arrow Connector 17">
            <a:extLst>
              <a:ext uri="{FF2B5EF4-FFF2-40B4-BE49-F238E27FC236}">
                <a16:creationId xmlns:a16="http://schemas.microsoft.com/office/drawing/2014/main" id="{151E68BD-AD78-A0DF-6FFB-A91D14D3EAF7}"/>
              </a:ext>
            </a:extLst>
          </p:cNvPr>
          <p:cNvCxnSpPr>
            <a:cxnSpLocks/>
          </p:cNvCxnSpPr>
          <p:nvPr/>
        </p:nvCxnSpPr>
        <p:spPr>
          <a:xfrm>
            <a:off x="2063574" y="1839724"/>
            <a:ext cx="498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B86340E-5847-6926-1D8E-3CB6A19586D0}"/>
              </a:ext>
            </a:extLst>
          </p:cNvPr>
          <p:cNvSpPr txBox="1"/>
          <p:nvPr/>
        </p:nvSpPr>
        <p:spPr>
          <a:xfrm>
            <a:off x="2622695" y="1669436"/>
            <a:ext cx="2737506" cy="369332"/>
          </a:xfrm>
          <a:prstGeom prst="rect">
            <a:avLst/>
          </a:prstGeom>
          <a:noFill/>
        </p:spPr>
        <p:txBody>
          <a:bodyPr wrap="square" rtlCol="0">
            <a:spAutoFit/>
          </a:bodyPr>
          <a:lstStyle/>
          <a:p>
            <a:r>
              <a:rPr lang="nb-NO" dirty="0">
                <a:solidFill>
                  <a:schemeClr val="bg2">
                    <a:lumMod val="50000"/>
                  </a:schemeClr>
                </a:solidFill>
                <a:latin typeface="Abadi" panose="020B0604020104020204" pitchFamily="34" charset="0"/>
              </a:rPr>
              <a:t>Det du </a:t>
            </a:r>
            <a:r>
              <a:rPr lang="nb-NO" b="1" dirty="0">
                <a:solidFill>
                  <a:schemeClr val="tx1">
                    <a:lumMod val="85000"/>
                    <a:lumOff val="15000"/>
                  </a:schemeClr>
                </a:solidFill>
                <a:latin typeface="Abadi" panose="020B0604020104020204" pitchFamily="34" charset="0"/>
              </a:rPr>
              <a:t>tjener (eller taper) </a:t>
            </a:r>
            <a:endParaRPr lang="nb-NO" dirty="0">
              <a:solidFill>
                <a:schemeClr val="tx1">
                  <a:lumMod val="85000"/>
                  <a:lumOff val="15000"/>
                </a:schemeClr>
              </a:solidFill>
              <a:latin typeface="Abadi" panose="020B0604020104020204" pitchFamily="34" charset="0"/>
            </a:endParaRPr>
          </a:p>
        </p:txBody>
      </p:sp>
      <p:pic>
        <p:nvPicPr>
          <p:cNvPr id="22" name="Picture 21">
            <a:extLst>
              <a:ext uri="{FF2B5EF4-FFF2-40B4-BE49-F238E27FC236}">
                <a16:creationId xmlns:a16="http://schemas.microsoft.com/office/drawing/2014/main" id="{F763B62D-F73C-98B5-647B-F7EFD8E446D8}"/>
              </a:ext>
            </a:extLst>
          </p:cNvPr>
          <p:cNvPicPr>
            <a:picLocks noChangeAspect="1"/>
          </p:cNvPicPr>
          <p:nvPr/>
        </p:nvPicPr>
        <p:blipFill>
          <a:blip r:embed="rId4"/>
          <a:stretch>
            <a:fillRect/>
          </a:stretch>
        </p:blipFill>
        <p:spPr>
          <a:xfrm>
            <a:off x="5360201" y="977763"/>
            <a:ext cx="553672" cy="620379"/>
          </a:xfrm>
          <a:prstGeom prst="rect">
            <a:avLst/>
          </a:prstGeom>
        </p:spPr>
      </p:pic>
      <p:sp>
        <p:nvSpPr>
          <p:cNvPr id="23" name="TextBox 22">
            <a:extLst>
              <a:ext uri="{FF2B5EF4-FFF2-40B4-BE49-F238E27FC236}">
                <a16:creationId xmlns:a16="http://schemas.microsoft.com/office/drawing/2014/main" id="{7ABE553E-16D5-A2F3-D3E1-078A2F663A92}"/>
              </a:ext>
            </a:extLst>
          </p:cNvPr>
          <p:cNvSpPr txBox="1"/>
          <p:nvPr/>
        </p:nvSpPr>
        <p:spPr>
          <a:xfrm>
            <a:off x="87180" y="2227591"/>
            <a:ext cx="2041499" cy="369332"/>
          </a:xfrm>
          <a:prstGeom prst="rect">
            <a:avLst/>
          </a:prstGeom>
          <a:noFill/>
        </p:spPr>
        <p:txBody>
          <a:bodyPr wrap="square" rtlCol="0">
            <a:spAutoFit/>
          </a:bodyPr>
          <a:lstStyle/>
          <a:p>
            <a:r>
              <a:rPr lang="nb-NO" b="1" dirty="0">
                <a:solidFill>
                  <a:schemeClr val="tx1">
                    <a:lumMod val="85000"/>
                    <a:lumOff val="15000"/>
                  </a:schemeClr>
                </a:solidFill>
                <a:latin typeface="Abadi" panose="020B0604020104020204" pitchFamily="34" charset="0"/>
              </a:rPr>
              <a:t>Balansen </a:t>
            </a:r>
            <a:endParaRPr lang="nb-NO" dirty="0">
              <a:solidFill>
                <a:schemeClr val="tx1">
                  <a:lumMod val="85000"/>
                  <a:lumOff val="15000"/>
                </a:schemeClr>
              </a:solidFill>
              <a:latin typeface="Abadi" panose="020B0604020104020204" pitchFamily="34" charset="0"/>
            </a:endParaRPr>
          </a:p>
        </p:txBody>
      </p:sp>
      <p:cxnSp>
        <p:nvCxnSpPr>
          <p:cNvPr id="24" name="Straight Arrow Connector 23">
            <a:extLst>
              <a:ext uri="{FF2B5EF4-FFF2-40B4-BE49-F238E27FC236}">
                <a16:creationId xmlns:a16="http://schemas.microsoft.com/office/drawing/2014/main" id="{905CAE66-DF47-F4B3-4E27-8E33F495E68C}"/>
              </a:ext>
            </a:extLst>
          </p:cNvPr>
          <p:cNvCxnSpPr>
            <a:cxnSpLocks/>
          </p:cNvCxnSpPr>
          <p:nvPr/>
        </p:nvCxnSpPr>
        <p:spPr>
          <a:xfrm>
            <a:off x="2063574" y="2405772"/>
            <a:ext cx="498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E324DDD-FAAD-5AE0-C3C8-4477D88B1D1B}"/>
              </a:ext>
            </a:extLst>
          </p:cNvPr>
          <p:cNvSpPr txBox="1"/>
          <p:nvPr/>
        </p:nvSpPr>
        <p:spPr>
          <a:xfrm>
            <a:off x="2622695" y="2235484"/>
            <a:ext cx="2469422" cy="369332"/>
          </a:xfrm>
          <a:prstGeom prst="rect">
            <a:avLst/>
          </a:prstGeom>
          <a:noFill/>
        </p:spPr>
        <p:txBody>
          <a:bodyPr wrap="square" rtlCol="0">
            <a:spAutoFit/>
          </a:bodyPr>
          <a:lstStyle/>
          <a:p>
            <a:r>
              <a:rPr lang="nb-NO" dirty="0">
                <a:solidFill>
                  <a:schemeClr val="bg2">
                    <a:lumMod val="50000"/>
                  </a:schemeClr>
                </a:solidFill>
                <a:latin typeface="Abadi" panose="020B0604020104020204" pitchFamily="34" charset="0"/>
              </a:rPr>
              <a:t>Det du </a:t>
            </a:r>
            <a:r>
              <a:rPr lang="nb-NO" b="1" dirty="0">
                <a:solidFill>
                  <a:schemeClr val="tx1">
                    <a:lumMod val="85000"/>
                    <a:lumOff val="15000"/>
                  </a:schemeClr>
                </a:solidFill>
                <a:latin typeface="Abadi" panose="020B0604020104020204" pitchFamily="34" charset="0"/>
              </a:rPr>
              <a:t>eier </a:t>
            </a:r>
            <a:r>
              <a:rPr lang="nb-NO" dirty="0">
                <a:solidFill>
                  <a:schemeClr val="bg2">
                    <a:lumMod val="50000"/>
                  </a:schemeClr>
                </a:solidFill>
                <a:latin typeface="Abadi" panose="020B0604020104020204" pitchFamily="34" charset="0"/>
              </a:rPr>
              <a:t>og </a:t>
            </a:r>
            <a:r>
              <a:rPr lang="nb-NO" b="1" dirty="0">
                <a:solidFill>
                  <a:schemeClr val="tx1">
                    <a:lumMod val="85000"/>
                    <a:lumOff val="15000"/>
                  </a:schemeClr>
                </a:solidFill>
                <a:latin typeface="Abadi" panose="020B0604020104020204" pitchFamily="34" charset="0"/>
              </a:rPr>
              <a:t>skylder </a:t>
            </a:r>
            <a:endParaRPr lang="nb-NO" dirty="0">
              <a:solidFill>
                <a:schemeClr val="tx1">
                  <a:lumMod val="85000"/>
                  <a:lumOff val="15000"/>
                </a:schemeClr>
              </a:solidFill>
              <a:latin typeface="Abadi" panose="020B0604020104020204" pitchFamily="34" charset="0"/>
            </a:endParaRPr>
          </a:p>
        </p:txBody>
      </p:sp>
      <p:sp>
        <p:nvSpPr>
          <p:cNvPr id="26" name="TextBox 25">
            <a:extLst>
              <a:ext uri="{FF2B5EF4-FFF2-40B4-BE49-F238E27FC236}">
                <a16:creationId xmlns:a16="http://schemas.microsoft.com/office/drawing/2014/main" id="{C84EE245-C068-B5A4-DAF9-0C80C3F26CC2}"/>
              </a:ext>
            </a:extLst>
          </p:cNvPr>
          <p:cNvSpPr txBox="1"/>
          <p:nvPr/>
        </p:nvSpPr>
        <p:spPr>
          <a:xfrm>
            <a:off x="87180" y="2773141"/>
            <a:ext cx="2041499" cy="369332"/>
          </a:xfrm>
          <a:prstGeom prst="rect">
            <a:avLst/>
          </a:prstGeom>
          <a:noFill/>
        </p:spPr>
        <p:txBody>
          <a:bodyPr wrap="square" rtlCol="0">
            <a:spAutoFit/>
          </a:bodyPr>
          <a:lstStyle/>
          <a:p>
            <a:r>
              <a:rPr lang="nb-NO" b="1" dirty="0">
                <a:solidFill>
                  <a:schemeClr val="tx1">
                    <a:lumMod val="85000"/>
                    <a:lumOff val="15000"/>
                  </a:schemeClr>
                </a:solidFill>
                <a:latin typeface="Abadi" panose="020B0604020104020204" pitchFamily="34" charset="0"/>
              </a:rPr>
              <a:t>Kontantstrøm</a:t>
            </a:r>
            <a:endParaRPr lang="nb-NO" dirty="0">
              <a:solidFill>
                <a:schemeClr val="tx1">
                  <a:lumMod val="85000"/>
                  <a:lumOff val="15000"/>
                </a:schemeClr>
              </a:solidFill>
              <a:latin typeface="Abadi" panose="020B0604020104020204" pitchFamily="34" charset="0"/>
            </a:endParaRPr>
          </a:p>
        </p:txBody>
      </p:sp>
      <p:cxnSp>
        <p:nvCxnSpPr>
          <p:cNvPr id="27" name="Straight Arrow Connector 26">
            <a:extLst>
              <a:ext uri="{FF2B5EF4-FFF2-40B4-BE49-F238E27FC236}">
                <a16:creationId xmlns:a16="http://schemas.microsoft.com/office/drawing/2014/main" id="{D3CC6390-615E-30B8-434D-4413D081B12D}"/>
              </a:ext>
            </a:extLst>
          </p:cNvPr>
          <p:cNvCxnSpPr>
            <a:cxnSpLocks/>
          </p:cNvCxnSpPr>
          <p:nvPr/>
        </p:nvCxnSpPr>
        <p:spPr>
          <a:xfrm>
            <a:off x="2063574" y="2951322"/>
            <a:ext cx="4988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0E4074-5C1C-CF1D-1DB8-132D7A294781}"/>
              </a:ext>
            </a:extLst>
          </p:cNvPr>
          <p:cNvSpPr txBox="1"/>
          <p:nvPr/>
        </p:nvSpPr>
        <p:spPr>
          <a:xfrm>
            <a:off x="2622695" y="2781034"/>
            <a:ext cx="2897259" cy="369332"/>
          </a:xfrm>
          <a:prstGeom prst="rect">
            <a:avLst/>
          </a:prstGeom>
          <a:noFill/>
        </p:spPr>
        <p:txBody>
          <a:bodyPr wrap="square" rtlCol="0">
            <a:spAutoFit/>
          </a:bodyPr>
          <a:lstStyle/>
          <a:p>
            <a:r>
              <a:rPr lang="nb-NO" dirty="0">
                <a:solidFill>
                  <a:schemeClr val="bg2">
                    <a:lumMod val="50000"/>
                  </a:schemeClr>
                </a:solidFill>
                <a:latin typeface="Abadi" panose="020B0604020104020204" pitchFamily="34" charset="0"/>
              </a:rPr>
              <a:t>Hvor </a:t>
            </a:r>
            <a:r>
              <a:rPr lang="nb-NO" b="1" dirty="0">
                <a:solidFill>
                  <a:schemeClr val="tx1">
                    <a:lumMod val="85000"/>
                    <a:lumOff val="15000"/>
                  </a:schemeClr>
                </a:solidFill>
                <a:latin typeface="Abadi" panose="020B0604020104020204" pitchFamily="34" charset="0"/>
              </a:rPr>
              <a:t>pengene </a:t>
            </a:r>
            <a:r>
              <a:rPr lang="nb-NO" dirty="0">
                <a:solidFill>
                  <a:schemeClr val="bg2">
                    <a:lumMod val="50000"/>
                  </a:schemeClr>
                </a:solidFill>
                <a:latin typeface="Abadi" panose="020B0604020104020204" pitchFamily="34" charset="0"/>
              </a:rPr>
              <a:t>tar veien </a:t>
            </a:r>
            <a:r>
              <a:rPr lang="nb-NO" b="1" dirty="0">
                <a:solidFill>
                  <a:schemeClr val="tx1">
                    <a:lumMod val="85000"/>
                    <a:lumOff val="15000"/>
                  </a:schemeClr>
                </a:solidFill>
                <a:latin typeface="Abadi" panose="020B0604020104020204" pitchFamily="34" charset="0"/>
              </a:rPr>
              <a:t> </a:t>
            </a:r>
            <a:endParaRPr lang="nb-NO" dirty="0">
              <a:solidFill>
                <a:schemeClr val="tx1">
                  <a:lumMod val="85000"/>
                  <a:lumOff val="15000"/>
                </a:schemeClr>
              </a:solidFill>
              <a:latin typeface="Abadi" panose="020B0604020104020204" pitchFamily="34" charset="0"/>
            </a:endParaRPr>
          </a:p>
        </p:txBody>
      </p:sp>
      <p:cxnSp>
        <p:nvCxnSpPr>
          <p:cNvPr id="3" name="Connector: Elbow 2">
            <a:extLst>
              <a:ext uri="{FF2B5EF4-FFF2-40B4-BE49-F238E27FC236}">
                <a16:creationId xmlns:a16="http://schemas.microsoft.com/office/drawing/2014/main" id="{338777B3-6193-A53D-9990-661D79996147}"/>
              </a:ext>
            </a:extLst>
          </p:cNvPr>
          <p:cNvCxnSpPr>
            <a:cxnSpLocks/>
            <a:stCxn id="20" idx="3"/>
          </p:cNvCxnSpPr>
          <p:nvPr/>
        </p:nvCxnSpPr>
        <p:spPr>
          <a:xfrm flipH="1">
            <a:off x="5297575" y="1854102"/>
            <a:ext cx="62626" cy="1245452"/>
          </a:xfrm>
          <a:prstGeom prst="bentConnector4">
            <a:avLst>
              <a:gd name="adj1" fmla="val -365024"/>
              <a:gd name="adj2" fmla="val 454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60019BDC-0121-4534-44C1-21AD367BDAA3}"/>
              </a:ext>
            </a:extLst>
          </p:cNvPr>
          <p:cNvCxnSpPr>
            <a:cxnSpLocks/>
          </p:cNvCxnSpPr>
          <p:nvPr/>
        </p:nvCxnSpPr>
        <p:spPr>
          <a:xfrm rot="16200000" flipH="1">
            <a:off x="4742667" y="2663270"/>
            <a:ext cx="679404" cy="193164"/>
          </a:xfrm>
          <a:prstGeom prst="bentConnector3">
            <a:avLst>
              <a:gd name="adj1" fmla="val -3209"/>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BDC1DAF-06F6-3CD2-72E9-B7ECE91E6B8B}"/>
              </a:ext>
            </a:extLst>
          </p:cNvPr>
          <p:cNvSpPr txBox="1"/>
          <p:nvPr/>
        </p:nvSpPr>
        <p:spPr>
          <a:xfrm>
            <a:off x="648367" y="3950669"/>
            <a:ext cx="3848131" cy="461665"/>
          </a:xfrm>
          <a:prstGeom prst="rect">
            <a:avLst/>
          </a:prstGeom>
          <a:noFill/>
        </p:spPr>
        <p:txBody>
          <a:bodyPr wrap="square" rtlCol="0">
            <a:spAutoFit/>
          </a:bodyPr>
          <a:lstStyle/>
          <a:p>
            <a:r>
              <a:rPr lang="nb-NO" sz="2400" b="1" dirty="0">
                <a:latin typeface="Abadi" panose="020B0604020104020204" pitchFamily="34" charset="0"/>
              </a:rPr>
              <a:t>DEBET OG KREDIT</a:t>
            </a:r>
            <a:endParaRPr lang="nb-NO" sz="2400" dirty="0">
              <a:latin typeface="Abadi" panose="020B0604020104020204" pitchFamily="34" charset="0"/>
            </a:endParaRPr>
          </a:p>
        </p:txBody>
      </p:sp>
      <p:sp>
        <p:nvSpPr>
          <p:cNvPr id="32" name="Oval 31">
            <a:extLst>
              <a:ext uri="{FF2B5EF4-FFF2-40B4-BE49-F238E27FC236}">
                <a16:creationId xmlns:a16="http://schemas.microsoft.com/office/drawing/2014/main" id="{28051B84-5BF3-D32C-0209-C825E6E83C68}"/>
              </a:ext>
            </a:extLst>
          </p:cNvPr>
          <p:cNvSpPr/>
          <p:nvPr/>
        </p:nvSpPr>
        <p:spPr>
          <a:xfrm>
            <a:off x="138223" y="3950669"/>
            <a:ext cx="432000" cy="4320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tx1"/>
                </a:solidFill>
              </a:rPr>
              <a:t>2</a:t>
            </a:r>
          </a:p>
        </p:txBody>
      </p:sp>
      <p:sp>
        <p:nvSpPr>
          <p:cNvPr id="35" name="TextBox 34">
            <a:extLst>
              <a:ext uri="{FF2B5EF4-FFF2-40B4-BE49-F238E27FC236}">
                <a16:creationId xmlns:a16="http://schemas.microsoft.com/office/drawing/2014/main" id="{73CA03DB-6824-FF6E-7D5B-7C15EDF56073}"/>
              </a:ext>
            </a:extLst>
          </p:cNvPr>
          <p:cNvSpPr txBox="1"/>
          <p:nvPr/>
        </p:nvSpPr>
        <p:spPr>
          <a:xfrm>
            <a:off x="658681" y="4348842"/>
            <a:ext cx="4040464" cy="369332"/>
          </a:xfrm>
          <a:prstGeom prst="rect">
            <a:avLst/>
          </a:prstGeom>
          <a:noFill/>
        </p:spPr>
        <p:txBody>
          <a:bodyPr wrap="square" rtlCol="0">
            <a:spAutoFit/>
          </a:bodyPr>
          <a:lstStyle/>
          <a:p>
            <a:r>
              <a:rPr lang="nb-NO" b="1" dirty="0">
                <a:solidFill>
                  <a:schemeClr val="tx1">
                    <a:lumMod val="85000"/>
                    <a:lumOff val="15000"/>
                  </a:schemeClr>
                </a:solidFill>
                <a:latin typeface="Abadi" panose="020B0604020104020204" pitchFamily="34" charset="0"/>
              </a:rPr>
              <a:t>Økninger </a:t>
            </a:r>
            <a:r>
              <a:rPr lang="nb-NO" dirty="0">
                <a:solidFill>
                  <a:schemeClr val="bg2">
                    <a:lumMod val="50000"/>
                  </a:schemeClr>
                </a:solidFill>
                <a:latin typeface="Abadi" panose="020B0604020104020204" pitchFamily="34" charset="0"/>
              </a:rPr>
              <a:t>eller </a:t>
            </a:r>
            <a:r>
              <a:rPr lang="nb-NO" b="1" dirty="0">
                <a:solidFill>
                  <a:schemeClr val="tx1">
                    <a:lumMod val="85000"/>
                    <a:lumOff val="15000"/>
                  </a:schemeClr>
                </a:solidFill>
                <a:latin typeface="Abadi" panose="020B0604020104020204" pitchFamily="34" charset="0"/>
              </a:rPr>
              <a:t>reduksjoner </a:t>
            </a:r>
            <a:r>
              <a:rPr lang="nb-NO" dirty="0">
                <a:solidFill>
                  <a:schemeClr val="bg2">
                    <a:lumMod val="50000"/>
                  </a:schemeClr>
                </a:solidFill>
                <a:latin typeface="Abadi" panose="020B0604020104020204" pitchFamily="34" charset="0"/>
              </a:rPr>
              <a:t>på </a:t>
            </a:r>
            <a:r>
              <a:rPr lang="nb-NO" i="1" dirty="0">
                <a:solidFill>
                  <a:schemeClr val="bg2">
                    <a:lumMod val="50000"/>
                  </a:schemeClr>
                </a:solidFill>
                <a:latin typeface="Abadi" panose="020B0604020104020204" pitchFamily="34" charset="0"/>
              </a:rPr>
              <a:t>kontoer </a:t>
            </a:r>
          </a:p>
        </p:txBody>
      </p:sp>
      <p:sp>
        <p:nvSpPr>
          <p:cNvPr id="36" name="TextBox 35">
            <a:extLst>
              <a:ext uri="{FF2B5EF4-FFF2-40B4-BE49-F238E27FC236}">
                <a16:creationId xmlns:a16="http://schemas.microsoft.com/office/drawing/2014/main" id="{7B3E6F44-A63C-531A-978F-3937BB9EBCC8}"/>
              </a:ext>
            </a:extLst>
          </p:cNvPr>
          <p:cNvSpPr txBox="1"/>
          <p:nvPr/>
        </p:nvSpPr>
        <p:spPr>
          <a:xfrm>
            <a:off x="682872" y="4853377"/>
            <a:ext cx="3394440" cy="369332"/>
          </a:xfrm>
          <a:prstGeom prst="rect">
            <a:avLst/>
          </a:prstGeom>
          <a:noFill/>
        </p:spPr>
        <p:txBody>
          <a:bodyPr wrap="square" rtlCol="0">
            <a:spAutoFit/>
          </a:bodyPr>
          <a:lstStyle/>
          <a:p>
            <a:r>
              <a:rPr lang="nb-NO" b="1" dirty="0">
                <a:solidFill>
                  <a:schemeClr val="tx1">
                    <a:lumMod val="85000"/>
                    <a:lumOff val="15000"/>
                  </a:schemeClr>
                </a:solidFill>
                <a:latin typeface="Abadi" panose="020B0604020104020204" pitchFamily="34" charset="0"/>
              </a:rPr>
              <a:t>Eiendeler</a:t>
            </a:r>
            <a:endParaRPr lang="nb-NO" dirty="0">
              <a:solidFill>
                <a:schemeClr val="tx1">
                  <a:lumMod val="85000"/>
                  <a:lumOff val="15000"/>
                </a:schemeClr>
              </a:solidFill>
              <a:latin typeface="Abadi" panose="020B0604020104020204" pitchFamily="34" charset="0"/>
            </a:endParaRPr>
          </a:p>
        </p:txBody>
      </p:sp>
      <p:sp>
        <p:nvSpPr>
          <p:cNvPr id="37" name="Rectangle: Rounded Corners 36">
            <a:extLst>
              <a:ext uri="{FF2B5EF4-FFF2-40B4-BE49-F238E27FC236}">
                <a16:creationId xmlns:a16="http://schemas.microsoft.com/office/drawing/2014/main" id="{7A0116E9-90A9-9EDB-9E9C-789FE38AC6CD}"/>
              </a:ext>
            </a:extLst>
          </p:cNvPr>
          <p:cNvSpPr/>
          <p:nvPr/>
        </p:nvSpPr>
        <p:spPr>
          <a:xfrm>
            <a:off x="3552827" y="4853377"/>
            <a:ext cx="936000" cy="36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pPr algn="r"/>
            <a:r>
              <a:rPr lang="nb-NO" sz="1400">
                <a:solidFill>
                  <a:schemeClr val="bg2">
                    <a:lumMod val="25000"/>
                  </a:schemeClr>
                </a:solidFill>
              </a:rPr>
              <a:t>Debet</a:t>
            </a:r>
          </a:p>
        </p:txBody>
      </p:sp>
      <p:sp>
        <p:nvSpPr>
          <p:cNvPr id="38" name="Arrow: Up 37">
            <a:extLst>
              <a:ext uri="{FF2B5EF4-FFF2-40B4-BE49-F238E27FC236}">
                <a16:creationId xmlns:a16="http://schemas.microsoft.com/office/drawing/2014/main" id="{B060338C-AC50-6C78-23FD-D74231847E8A}"/>
              </a:ext>
            </a:extLst>
          </p:cNvPr>
          <p:cNvSpPr/>
          <p:nvPr/>
        </p:nvSpPr>
        <p:spPr>
          <a:xfrm>
            <a:off x="3679350" y="4903512"/>
            <a:ext cx="182127" cy="236248"/>
          </a:xfrm>
          <a:prstGeom prst="upArrow">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68CDAFCD-7F50-F88C-B36E-3F72C754DA32}"/>
              </a:ext>
            </a:extLst>
          </p:cNvPr>
          <p:cNvSpPr/>
          <p:nvPr/>
        </p:nvSpPr>
        <p:spPr>
          <a:xfrm>
            <a:off x="4565625" y="4853377"/>
            <a:ext cx="936000" cy="36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pPr algn="r"/>
            <a:r>
              <a:rPr lang="nb-NO" sz="1400" dirty="0">
                <a:solidFill>
                  <a:schemeClr val="bg2">
                    <a:lumMod val="25000"/>
                  </a:schemeClr>
                </a:solidFill>
              </a:rPr>
              <a:t>Kredit</a:t>
            </a:r>
          </a:p>
        </p:txBody>
      </p:sp>
      <p:sp>
        <p:nvSpPr>
          <p:cNvPr id="40" name="Arrow: Up 39">
            <a:extLst>
              <a:ext uri="{FF2B5EF4-FFF2-40B4-BE49-F238E27FC236}">
                <a16:creationId xmlns:a16="http://schemas.microsoft.com/office/drawing/2014/main" id="{6D2BACD0-E59F-F126-0717-D9FE662A8F3B}"/>
              </a:ext>
            </a:extLst>
          </p:cNvPr>
          <p:cNvSpPr/>
          <p:nvPr/>
        </p:nvSpPr>
        <p:spPr>
          <a:xfrm rot="10800000">
            <a:off x="4699145" y="4914001"/>
            <a:ext cx="182127" cy="236248"/>
          </a:xfrm>
          <a:prstGeom prst="up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718F8C13-98C4-111B-04CC-7BFB76B535F2}"/>
              </a:ext>
            </a:extLst>
          </p:cNvPr>
          <p:cNvSpPr txBox="1"/>
          <p:nvPr/>
        </p:nvSpPr>
        <p:spPr>
          <a:xfrm>
            <a:off x="682872" y="5302858"/>
            <a:ext cx="3394440" cy="369332"/>
          </a:xfrm>
          <a:prstGeom prst="rect">
            <a:avLst/>
          </a:prstGeom>
          <a:noFill/>
        </p:spPr>
        <p:txBody>
          <a:bodyPr wrap="square" rtlCol="0">
            <a:spAutoFit/>
          </a:bodyPr>
          <a:lstStyle/>
          <a:p>
            <a:r>
              <a:rPr lang="nb-NO" b="1" dirty="0">
                <a:solidFill>
                  <a:schemeClr val="tx1">
                    <a:lumMod val="85000"/>
                    <a:lumOff val="15000"/>
                  </a:schemeClr>
                </a:solidFill>
                <a:latin typeface="Abadi" panose="020B0604020104020204" pitchFamily="34" charset="0"/>
              </a:rPr>
              <a:t>Gjeld og egenkapital* (EK)</a:t>
            </a:r>
            <a:endParaRPr lang="nb-NO" dirty="0">
              <a:solidFill>
                <a:schemeClr val="tx1">
                  <a:lumMod val="85000"/>
                  <a:lumOff val="15000"/>
                </a:schemeClr>
              </a:solidFill>
              <a:latin typeface="Abadi" panose="020B0604020104020204" pitchFamily="34" charset="0"/>
            </a:endParaRPr>
          </a:p>
        </p:txBody>
      </p:sp>
      <p:sp>
        <p:nvSpPr>
          <p:cNvPr id="42" name="Rectangle: Rounded Corners 41">
            <a:extLst>
              <a:ext uri="{FF2B5EF4-FFF2-40B4-BE49-F238E27FC236}">
                <a16:creationId xmlns:a16="http://schemas.microsoft.com/office/drawing/2014/main" id="{7F1041A2-7201-4093-F426-DC0E3C45D414}"/>
              </a:ext>
            </a:extLst>
          </p:cNvPr>
          <p:cNvSpPr/>
          <p:nvPr/>
        </p:nvSpPr>
        <p:spPr>
          <a:xfrm>
            <a:off x="3552827" y="5302858"/>
            <a:ext cx="936000" cy="36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pPr algn="r"/>
            <a:r>
              <a:rPr lang="nb-NO" sz="1400">
                <a:solidFill>
                  <a:schemeClr val="bg2">
                    <a:lumMod val="25000"/>
                  </a:schemeClr>
                </a:solidFill>
              </a:rPr>
              <a:t>Debet</a:t>
            </a:r>
          </a:p>
        </p:txBody>
      </p:sp>
      <p:sp>
        <p:nvSpPr>
          <p:cNvPr id="44" name="Rectangle: Rounded Corners 43">
            <a:extLst>
              <a:ext uri="{FF2B5EF4-FFF2-40B4-BE49-F238E27FC236}">
                <a16:creationId xmlns:a16="http://schemas.microsoft.com/office/drawing/2014/main" id="{343DA502-C0E4-1206-D732-92D9402D4C0B}"/>
              </a:ext>
            </a:extLst>
          </p:cNvPr>
          <p:cNvSpPr/>
          <p:nvPr/>
        </p:nvSpPr>
        <p:spPr>
          <a:xfrm>
            <a:off x="4565625" y="5302858"/>
            <a:ext cx="936000" cy="36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pPr algn="r"/>
            <a:r>
              <a:rPr lang="nb-NO" sz="1400" dirty="0">
                <a:solidFill>
                  <a:schemeClr val="bg2">
                    <a:lumMod val="25000"/>
                  </a:schemeClr>
                </a:solidFill>
              </a:rPr>
              <a:t>Kredit</a:t>
            </a:r>
          </a:p>
        </p:txBody>
      </p:sp>
      <p:sp>
        <p:nvSpPr>
          <p:cNvPr id="46" name="TextBox 45">
            <a:extLst>
              <a:ext uri="{FF2B5EF4-FFF2-40B4-BE49-F238E27FC236}">
                <a16:creationId xmlns:a16="http://schemas.microsoft.com/office/drawing/2014/main" id="{8212BFE3-0E58-8A95-2BE9-2C78140AA986}"/>
              </a:ext>
            </a:extLst>
          </p:cNvPr>
          <p:cNvSpPr txBox="1"/>
          <p:nvPr/>
        </p:nvSpPr>
        <p:spPr>
          <a:xfrm>
            <a:off x="682872" y="5751639"/>
            <a:ext cx="3394440" cy="369332"/>
          </a:xfrm>
          <a:prstGeom prst="rect">
            <a:avLst/>
          </a:prstGeom>
          <a:noFill/>
        </p:spPr>
        <p:txBody>
          <a:bodyPr wrap="square" rtlCol="0">
            <a:spAutoFit/>
          </a:bodyPr>
          <a:lstStyle/>
          <a:p>
            <a:r>
              <a:rPr lang="nb-NO" b="1" dirty="0">
                <a:solidFill>
                  <a:schemeClr val="tx1">
                    <a:lumMod val="85000"/>
                    <a:lumOff val="15000"/>
                  </a:schemeClr>
                </a:solidFill>
                <a:latin typeface="Abadi" panose="020B0604020104020204" pitchFamily="34" charset="0"/>
              </a:rPr>
              <a:t>Inntekter</a:t>
            </a:r>
            <a:endParaRPr lang="nb-NO" dirty="0">
              <a:solidFill>
                <a:schemeClr val="tx1">
                  <a:lumMod val="85000"/>
                  <a:lumOff val="15000"/>
                </a:schemeClr>
              </a:solidFill>
              <a:latin typeface="Abadi" panose="020B0604020104020204" pitchFamily="34" charset="0"/>
            </a:endParaRPr>
          </a:p>
        </p:txBody>
      </p:sp>
      <p:sp>
        <p:nvSpPr>
          <p:cNvPr id="47" name="Rectangle: Rounded Corners 46">
            <a:extLst>
              <a:ext uri="{FF2B5EF4-FFF2-40B4-BE49-F238E27FC236}">
                <a16:creationId xmlns:a16="http://schemas.microsoft.com/office/drawing/2014/main" id="{07CE2FF4-B011-19BD-83ED-53E162705983}"/>
              </a:ext>
            </a:extLst>
          </p:cNvPr>
          <p:cNvSpPr/>
          <p:nvPr/>
        </p:nvSpPr>
        <p:spPr>
          <a:xfrm>
            <a:off x="3552827" y="5751639"/>
            <a:ext cx="936000" cy="36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pPr algn="r"/>
            <a:r>
              <a:rPr lang="nb-NO" sz="1400">
                <a:solidFill>
                  <a:schemeClr val="bg2">
                    <a:lumMod val="25000"/>
                  </a:schemeClr>
                </a:solidFill>
              </a:rPr>
              <a:t>Debet</a:t>
            </a:r>
          </a:p>
        </p:txBody>
      </p:sp>
      <p:sp>
        <p:nvSpPr>
          <p:cNvPr id="51" name="Arrow: Up 50">
            <a:extLst>
              <a:ext uri="{FF2B5EF4-FFF2-40B4-BE49-F238E27FC236}">
                <a16:creationId xmlns:a16="http://schemas.microsoft.com/office/drawing/2014/main" id="{1A2ABD87-D4AC-29FC-A727-68342122EDF0}"/>
              </a:ext>
            </a:extLst>
          </p:cNvPr>
          <p:cNvSpPr/>
          <p:nvPr/>
        </p:nvSpPr>
        <p:spPr>
          <a:xfrm>
            <a:off x="4699144" y="5352993"/>
            <a:ext cx="182127" cy="236248"/>
          </a:xfrm>
          <a:prstGeom prst="upArrow">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D208D672-DE68-9DF0-C632-57EA69814930}"/>
              </a:ext>
            </a:extLst>
          </p:cNvPr>
          <p:cNvSpPr/>
          <p:nvPr/>
        </p:nvSpPr>
        <p:spPr>
          <a:xfrm>
            <a:off x="4565625" y="5759532"/>
            <a:ext cx="936000" cy="36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pPr algn="r"/>
            <a:r>
              <a:rPr lang="nb-NO" sz="1400" dirty="0">
                <a:solidFill>
                  <a:schemeClr val="bg2">
                    <a:lumMod val="25000"/>
                  </a:schemeClr>
                </a:solidFill>
              </a:rPr>
              <a:t>Kredit</a:t>
            </a:r>
          </a:p>
        </p:txBody>
      </p:sp>
      <p:sp>
        <p:nvSpPr>
          <p:cNvPr id="53" name="Arrow: Up 52">
            <a:extLst>
              <a:ext uri="{FF2B5EF4-FFF2-40B4-BE49-F238E27FC236}">
                <a16:creationId xmlns:a16="http://schemas.microsoft.com/office/drawing/2014/main" id="{320561DB-4D75-DB31-B639-7EDB54F924A8}"/>
              </a:ext>
            </a:extLst>
          </p:cNvPr>
          <p:cNvSpPr/>
          <p:nvPr/>
        </p:nvSpPr>
        <p:spPr>
          <a:xfrm>
            <a:off x="4699144" y="5809667"/>
            <a:ext cx="182127" cy="236248"/>
          </a:xfrm>
          <a:prstGeom prst="upArrow">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rrow: Up 53">
            <a:extLst>
              <a:ext uri="{FF2B5EF4-FFF2-40B4-BE49-F238E27FC236}">
                <a16:creationId xmlns:a16="http://schemas.microsoft.com/office/drawing/2014/main" id="{E95DFB04-0E09-B7EF-E889-92287DDCD1F5}"/>
              </a:ext>
            </a:extLst>
          </p:cNvPr>
          <p:cNvSpPr/>
          <p:nvPr/>
        </p:nvSpPr>
        <p:spPr>
          <a:xfrm rot="10800000">
            <a:off x="3676812" y="5364734"/>
            <a:ext cx="182127" cy="236248"/>
          </a:xfrm>
          <a:prstGeom prst="up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Arrow: Up 54">
            <a:extLst>
              <a:ext uri="{FF2B5EF4-FFF2-40B4-BE49-F238E27FC236}">
                <a16:creationId xmlns:a16="http://schemas.microsoft.com/office/drawing/2014/main" id="{25C08DD4-262D-D994-A30A-805419D8356E}"/>
              </a:ext>
            </a:extLst>
          </p:cNvPr>
          <p:cNvSpPr/>
          <p:nvPr/>
        </p:nvSpPr>
        <p:spPr>
          <a:xfrm rot="10800000">
            <a:off x="3674811" y="5818181"/>
            <a:ext cx="182127" cy="236248"/>
          </a:xfrm>
          <a:prstGeom prst="up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33E7E5AA-E02E-CF7D-2D5A-8F4F49E29ACD}"/>
              </a:ext>
            </a:extLst>
          </p:cNvPr>
          <p:cNvSpPr txBox="1"/>
          <p:nvPr/>
        </p:nvSpPr>
        <p:spPr>
          <a:xfrm>
            <a:off x="691101" y="6208313"/>
            <a:ext cx="3394440" cy="369332"/>
          </a:xfrm>
          <a:prstGeom prst="rect">
            <a:avLst/>
          </a:prstGeom>
          <a:noFill/>
        </p:spPr>
        <p:txBody>
          <a:bodyPr wrap="square" rtlCol="0">
            <a:spAutoFit/>
          </a:bodyPr>
          <a:lstStyle/>
          <a:p>
            <a:r>
              <a:rPr lang="nb-NO" b="1" dirty="0">
                <a:solidFill>
                  <a:schemeClr val="tx1">
                    <a:lumMod val="85000"/>
                    <a:lumOff val="15000"/>
                  </a:schemeClr>
                </a:solidFill>
                <a:latin typeface="Abadi" panose="020B0604020104020204" pitchFamily="34" charset="0"/>
              </a:rPr>
              <a:t>Kostnader</a:t>
            </a:r>
            <a:endParaRPr lang="nb-NO" dirty="0">
              <a:solidFill>
                <a:schemeClr val="tx1">
                  <a:lumMod val="85000"/>
                  <a:lumOff val="15000"/>
                </a:schemeClr>
              </a:solidFill>
              <a:latin typeface="Abadi" panose="020B0604020104020204" pitchFamily="34" charset="0"/>
            </a:endParaRPr>
          </a:p>
        </p:txBody>
      </p:sp>
      <p:sp>
        <p:nvSpPr>
          <p:cNvPr id="57" name="Rectangle: Rounded Corners 56">
            <a:extLst>
              <a:ext uri="{FF2B5EF4-FFF2-40B4-BE49-F238E27FC236}">
                <a16:creationId xmlns:a16="http://schemas.microsoft.com/office/drawing/2014/main" id="{D4BBA6EF-2B84-03BA-933F-C07ECBF1C148}"/>
              </a:ext>
            </a:extLst>
          </p:cNvPr>
          <p:cNvSpPr/>
          <p:nvPr/>
        </p:nvSpPr>
        <p:spPr>
          <a:xfrm>
            <a:off x="3561056" y="6208313"/>
            <a:ext cx="936000" cy="36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pPr algn="r"/>
            <a:r>
              <a:rPr lang="nb-NO" sz="1400">
                <a:solidFill>
                  <a:schemeClr val="bg2">
                    <a:lumMod val="25000"/>
                  </a:schemeClr>
                </a:solidFill>
              </a:rPr>
              <a:t>Debet</a:t>
            </a:r>
          </a:p>
        </p:txBody>
      </p:sp>
      <p:sp>
        <p:nvSpPr>
          <p:cNvPr id="58" name="Arrow: Up 57">
            <a:extLst>
              <a:ext uri="{FF2B5EF4-FFF2-40B4-BE49-F238E27FC236}">
                <a16:creationId xmlns:a16="http://schemas.microsoft.com/office/drawing/2014/main" id="{278BCA7B-912A-7F30-3CC9-265D880F7B99}"/>
              </a:ext>
            </a:extLst>
          </p:cNvPr>
          <p:cNvSpPr/>
          <p:nvPr/>
        </p:nvSpPr>
        <p:spPr>
          <a:xfrm>
            <a:off x="3687579" y="6258448"/>
            <a:ext cx="182127" cy="236248"/>
          </a:xfrm>
          <a:prstGeom prst="upArrow">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8CC3604E-0090-A1FB-2D0C-C1C116178097}"/>
              </a:ext>
            </a:extLst>
          </p:cNvPr>
          <p:cNvSpPr/>
          <p:nvPr/>
        </p:nvSpPr>
        <p:spPr>
          <a:xfrm>
            <a:off x="4573854" y="6208313"/>
            <a:ext cx="936000" cy="3600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pPr algn="r"/>
            <a:r>
              <a:rPr lang="nb-NO" sz="1400" dirty="0">
                <a:solidFill>
                  <a:schemeClr val="bg2">
                    <a:lumMod val="25000"/>
                  </a:schemeClr>
                </a:solidFill>
              </a:rPr>
              <a:t>Kredit</a:t>
            </a:r>
          </a:p>
        </p:txBody>
      </p:sp>
      <p:sp>
        <p:nvSpPr>
          <p:cNvPr id="60" name="Arrow: Up 59">
            <a:extLst>
              <a:ext uri="{FF2B5EF4-FFF2-40B4-BE49-F238E27FC236}">
                <a16:creationId xmlns:a16="http://schemas.microsoft.com/office/drawing/2014/main" id="{956304A3-17EA-E818-AAF8-BE943DCB7031}"/>
              </a:ext>
            </a:extLst>
          </p:cNvPr>
          <p:cNvSpPr/>
          <p:nvPr/>
        </p:nvSpPr>
        <p:spPr>
          <a:xfrm rot="10800000">
            <a:off x="4707374" y="6268937"/>
            <a:ext cx="182127" cy="236248"/>
          </a:xfrm>
          <a:prstGeom prst="up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2" name="Picture 61">
            <a:extLst>
              <a:ext uri="{FF2B5EF4-FFF2-40B4-BE49-F238E27FC236}">
                <a16:creationId xmlns:a16="http://schemas.microsoft.com/office/drawing/2014/main" id="{FB6E0929-AFA9-1C21-2C3D-4045B2CE630A}"/>
              </a:ext>
            </a:extLst>
          </p:cNvPr>
          <p:cNvPicPr>
            <a:picLocks noChangeAspect="1"/>
          </p:cNvPicPr>
          <p:nvPr/>
        </p:nvPicPr>
        <p:blipFill>
          <a:blip r:embed="rId5"/>
          <a:stretch>
            <a:fillRect/>
          </a:stretch>
        </p:blipFill>
        <p:spPr>
          <a:xfrm>
            <a:off x="5306035" y="3970612"/>
            <a:ext cx="669541" cy="630614"/>
          </a:xfrm>
          <a:prstGeom prst="rect">
            <a:avLst/>
          </a:prstGeom>
        </p:spPr>
      </p:pic>
      <p:sp>
        <p:nvSpPr>
          <p:cNvPr id="63" name="TextBox 62">
            <a:extLst>
              <a:ext uri="{FF2B5EF4-FFF2-40B4-BE49-F238E27FC236}">
                <a16:creationId xmlns:a16="http://schemas.microsoft.com/office/drawing/2014/main" id="{5E280A23-9299-1687-87BD-7FFB477109A7}"/>
              </a:ext>
            </a:extLst>
          </p:cNvPr>
          <p:cNvSpPr txBox="1"/>
          <p:nvPr/>
        </p:nvSpPr>
        <p:spPr>
          <a:xfrm>
            <a:off x="2659656" y="6574327"/>
            <a:ext cx="3394440" cy="307777"/>
          </a:xfrm>
          <a:prstGeom prst="rect">
            <a:avLst/>
          </a:prstGeom>
          <a:noFill/>
        </p:spPr>
        <p:txBody>
          <a:bodyPr wrap="square" rtlCol="0">
            <a:spAutoFit/>
          </a:bodyPr>
          <a:lstStyle/>
          <a:p>
            <a:pPr algn="r"/>
            <a:r>
              <a:rPr lang="nb-NO" sz="1400" dirty="0">
                <a:solidFill>
                  <a:schemeClr val="tx1">
                    <a:lumMod val="85000"/>
                    <a:lumOff val="15000"/>
                  </a:schemeClr>
                </a:solidFill>
                <a:latin typeface="Abadi" panose="020B0604020104020204" pitchFamily="34" charset="0"/>
              </a:rPr>
              <a:t>*</a:t>
            </a:r>
            <a:r>
              <a:rPr lang="nb-NO" sz="1100" dirty="0">
                <a:solidFill>
                  <a:schemeClr val="tx1">
                    <a:lumMod val="85000"/>
                    <a:lumOff val="15000"/>
                  </a:schemeClr>
                </a:solidFill>
                <a:latin typeface="Abadi" panose="020B0604020104020204" pitchFamily="34" charset="0"/>
              </a:rPr>
              <a:t> Eiernes kapital</a:t>
            </a:r>
          </a:p>
        </p:txBody>
      </p:sp>
      <p:sp>
        <p:nvSpPr>
          <p:cNvPr id="64" name="TextBox 63">
            <a:extLst>
              <a:ext uri="{FF2B5EF4-FFF2-40B4-BE49-F238E27FC236}">
                <a16:creationId xmlns:a16="http://schemas.microsoft.com/office/drawing/2014/main" id="{805A85F3-00AB-E3A7-8374-E7177FCDD8C9}"/>
              </a:ext>
            </a:extLst>
          </p:cNvPr>
          <p:cNvSpPr txBox="1"/>
          <p:nvPr/>
        </p:nvSpPr>
        <p:spPr>
          <a:xfrm>
            <a:off x="6744367" y="969338"/>
            <a:ext cx="3848131" cy="461665"/>
          </a:xfrm>
          <a:prstGeom prst="rect">
            <a:avLst/>
          </a:prstGeom>
          <a:noFill/>
        </p:spPr>
        <p:txBody>
          <a:bodyPr wrap="square" rtlCol="0">
            <a:spAutoFit/>
          </a:bodyPr>
          <a:lstStyle/>
          <a:p>
            <a:r>
              <a:rPr lang="nb-NO" sz="2400" b="1" dirty="0">
                <a:latin typeface="Abadi" panose="020B0604020104020204" pitchFamily="34" charset="0"/>
              </a:rPr>
              <a:t>BALANSELIKNINGEN</a:t>
            </a:r>
            <a:endParaRPr lang="nb-NO" sz="2400" dirty="0">
              <a:latin typeface="Abadi" panose="020B0604020104020204" pitchFamily="34" charset="0"/>
            </a:endParaRPr>
          </a:p>
        </p:txBody>
      </p:sp>
      <p:sp>
        <p:nvSpPr>
          <p:cNvPr id="65" name="Oval 64">
            <a:extLst>
              <a:ext uri="{FF2B5EF4-FFF2-40B4-BE49-F238E27FC236}">
                <a16:creationId xmlns:a16="http://schemas.microsoft.com/office/drawing/2014/main" id="{10CB99E7-32B3-8776-F1C9-966A00D8D9C1}"/>
              </a:ext>
            </a:extLst>
          </p:cNvPr>
          <p:cNvSpPr/>
          <p:nvPr/>
        </p:nvSpPr>
        <p:spPr>
          <a:xfrm>
            <a:off x="6234223" y="969338"/>
            <a:ext cx="432000" cy="4320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tx1"/>
                </a:solidFill>
              </a:rPr>
              <a:t>3</a:t>
            </a:r>
          </a:p>
        </p:txBody>
      </p:sp>
      <p:sp>
        <p:nvSpPr>
          <p:cNvPr id="66" name="TextBox 65">
            <a:extLst>
              <a:ext uri="{FF2B5EF4-FFF2-40B4-BE49-F238E27FC236}">
                <a16:creationId xmlns:a16="http://schemas.microsoft.com/office/drawing/2014/main" id="{A886BE0E-BD37-FAC2-12A7-B3DFF5CB1DC5}"/>
              </a:ext>
            </a:extLst>
          </p:cNvPr>
          <p:cNvSpPr txBox="1"/>
          <p:nvPr/>
        </p:nvSpPr>
        <p:spPr>
          <a:xfrm>
            <a:off x="6744368" y="1478588"/>
            <a:ext cx="5265506" cy="461665"/>
          </a:xfrm>
          <a:prstGeom prst="rect">
            <a:avLst/>
          </a:prstGeom>
          <a:noFill/>
        </p:spPr>
        <p:txBody>
          <a:bodyPr wrap="square" rtlCol="0">
            <a:spAutoFit/>
          </a:bodyPr>
          <a:lstStyle/>
          <a:p>
            <a:r>
              <a:rPr lang="nb-NO" sz="2400" b="1" dirty="0">
                <a:solidFill>
                  <a:schemeClr val="tx1">
                    <a:lumMod val="85000"/>
                    <a:lumOff val="15000"/>
                  </a:schemeClr>
                </a:solidFill>
                <a:latin typeface="Abadi" panose="020B0604020104020204" pitchFamily="34" charset="0"/>
              </a:rPr>
              <a:t>Eiernes kapital  =  Eiendeler  -  Gjeld</a:t>
            </a:r>
            <a:endParaRPr lang="nb-NO" sz="2400" dirty="0">
              <a:solidFill>
                <a:schemeClr val="tx1">
                  <a:lumMod val="85000"/>
                  <a:lumOff val="15000"/>
                </a:schemeClr>
              </a:solidFill>
              <a:latin typeface="Abadi" panose="020B0604020104020204" pitchFamily="34" charset="0"/>
            </a:endParaRPr>
          </a:p>
        </p:txBody>
      </p:sp>
      <p:pic>
        <p:nvPicPr>
          <p:cNvPr id="68" name="Picture 67">
            <a:extLst>
              <a:ext uri="{FF2B5EF4-FFF2-40B4-BE49-F238E27FC236}">
                <a16:creationId xmlns:a16="http://schemas.microsoft.com/office/drawing/2014/main" id="{E463E790-2E9F-7340-7994-F9D9E8937E98}"/>
              </a:ext>
            </a:extLst>
          </p:cNvPr>
          <p:cNvPicPr>
            <a:picLocks noChangeAspect="1"/>
          </p:cNvPicPr>
          <p:nvPr/>
        </p:nvPicPr>
        <p:blipFill>
          <a:blip r:embed="rId6"/>
          <a:stretch>
            <a:fillRect/>
          </a:stretch>
        </p:blipFill>
        <p:spPr>
          <a:xfrm>
            <a:off x="11384748" y="930553"/>
            <a:ext cx="625125" cy="601386"/>
          </a:xfrm>
          <a:prstGeom prst="rect">
            <a:avLst/>
          </a:prstGeom>
        </p:spPr>
      </p:pic>
      <p:sp>
        <p:nvSpPr>
          <p:cNvPr id="69" name="Rectangle: Rounded Corners 68">
            <a:extLst>
              <a:ext uri="{FF2B5EF4-FFF2-40B4-BE49-F238E27FC236}">
                <a16:creationId xmlns:a16="http://schemas.microsoft.com/office/drawing/2014/main" id="{22634F9B-4C2B-D2C0-BFB6-DE866FD05466}"/>
              </a:ext>
            </a:extLst>
          </p:cNvPr>
          <p:cNvSpPr/>
          <p:nvPr/>
        </p:nvSpPr>
        <p:spPr>
          <a:xfrm>
            <a:off x="7019340" y="1979038"/>
            <a:ext cx="2208881" cy="1727759"/>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r>
              <a:rPr lang="nb-NO" sz="2000" dirty="0">
                <a:solidFill>
                  <a:schemeClr val="bg1"/>
                </a:solidFill>
              </a:rPr>
              <a:t>Det du </a:t>
            </a:r>
            <a:r>
              <a:rPr lang="nb-NO" sz="2800" b="1" dirty="0">
                <a:solidFill>
                  <a:schemeClr val="bg1"/>
                </a:solidFill>
              </a:rPr>
              <a:t>eier </a:t>
            </a:r>
            <a:r>
              <a:rPr lang="nb-NO" sz="2000" dirty="0">
                <a:solidFill>
                  <a:schemeClr val="bg1"/>
                </a:solidFill>
              </a:rPr>
              <a:t>ble </a:t>
            </a:r>
            <a:r>
              <a:rPr lang="nb-NO" sz="2000" i="1" dirty="0">
                <a:solidFill>
                  <a:schemeClr val="bg1"/>
                </a:solidFill>
              </a:rPr>
              <a:t>finansiert</a:t>
            </a:r>
            <a:r>
              <a:rPr lang="nb-NO" sz="2000" dirty="0">
                <a:solidFill>
                  <a:schemeClr val="bg1"/>
                </a:solidFill>
              </a:rPr>
              <a:t> med enten…</a:t>
            </a:r>
          </a:p>
        </p:txBody>
      </p:sp>
      <p:sp>
        <p:nvSpPr>
          <p:cNvPr id="70" name="Rectangle: Rounded Corners 69">
            <a:extLst>
              <a:ext uri="{FF2B5EF4-FFF2-40B4-BE49-F238E27FC236}">
                <a16:creationId xmlns:a16="http://schemas.microsoft.com/office/drawing/2014/main" id="{4EB50CCC-5723-44AA-7E45-D7286763579F}"/>
              </a:ext>
            </a:extLst>
          </p:cNvPr>
          <p:cNvSpPr/>
          <p:nvPr/>
        </p:nvSpPr>
        <p:spPr>
          <a:xfrm>
            <a:off x="9321517" y="1991832"/>
            <a:ext cx="2221733" cy="790916"/>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r>
              <a:rPr lang="nb-NO" sz="2000" dirty="0">
                <a:solidFill>
                  <a:schemeClr val="bg1"/>
                </a:solidFill>
              </a:rPr>
              <a:t>..hva du </a:t>
            </a:r>
            <a:r>
              <a:rPr lang="nb-NO" sz="2800" b="1" dirty="0">
                <a:solidFill>
                  <a:schemeClr val="bg1"/>
                </a:solidFill>
              </a:rPr>
              <a:t>skylder </a:t>
            </a:r>
            <a:r>
              <a:rPr lang="nb-NO" sz="2000" dirty="0">
                <a:solidFill>
                  <a:schemeClr val="bg1"/>
                </a:solidFill>
              </a:rPr>
              <a:t>eierne eller …</a:t>
            </a:r>
            <a:endParaRPr lang="nb-NO" sz="2800" dirty="0">
              <a:solidFill>
                <a:schemeClr val="bg1"/>
              </a:solidFill>
            </a:endParaRPr>
          </a:p>
        </p:txBody>
      </p:sp>
      <p:sp>
        <p:nvSpPr>
          <p:cNvPr id="71" name="Rectangle: Rounded Corners 70">
            <a:extLst>
              <a:ext uri="{FF2B5EF4-FFF2-40B4-BE49-F238E27FC236}">
                <a16:creationId xmlns:a16="http://schemas.microsoft.com/office/drawing/2014/main" id="{80EE23DF-141F-F818-28AF-6C021A9773A4}"/>
              </a:ext>
            </a:extLst>
          </p:cNvPr>
          <p:cNvSpPr/>
          <p:nvPr/>
        </p:nvSpPr>
        <p:spPr>
          <a:xfrm>
            <a:off x="9332831" y="2842916"/>
            <a:ext cx="2208881" cy="86387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Ins="72000" rtlCol="0" anchor="ctr"/>
          <a:lstStyle/>
          <a:p>
            <a:r>
              <a:rPr lang="nb-NO" sz="2000" dirty="0">
                <a:solidFill>
                  <a:schemeClr val="bg1"/>
                </a:solidFill>
              </a:rPr>
              <a:t>hva du </a:t>
            </a:r>
            <a:r>
              <a:rPr lang="nb-NO" sz="2800" b="1" dirty="0">
                <a:solidFill>
                  <a:schemeClr val="bg1"/>
                </a:solidFill>
              </a:rPr>
              <a:t>skylder </a:t>
            </a:r>
            <a:r>
              <a:rPr lang="nb-NO" sz="2000" dirty="0">
                <a:solidFill>
                  <a:schemeClr val="bg1"/>
                </a:solidFill>
              </a:rPr>
              <a:t>kreditorene</a:t>
            </a:r>
            <a:endParaRPr lang="nb-NO" sz="2800" dirty="0">
              <a:solidFill>
                <a:schemeClr val="bg1"/>
              </a:solidFill>
            </a:endParaRPr>
          </a:p>
        </p:txBody>
      </p:sp>
      <p:sp>
        <p:nvSpPr>
          <p:cNvPr id="73" name="Oval 72">
            <a:extLst>
              <a:ext uri="{FF2B5EF4-FFF2-40B4-BE49-F238E27FC236}">
                <a16:creationId xmlns:a16="http://schemas.microsoft.com/office/drawing/2014/main" id="{3469A48B-C592-A871-6DA5-78673362F50A}"/>
              </a:ext>
            </a:extLst>
          </p:cNvPr>
          <p:cNvSpPr/>
          <p:nvPr/>
        </p:nvSpPr>
        <p:spPr>
          <a:xfrm>
            <a:off x="6234223" y="3950137"/>
            <a:ext cx="432000" cy="432000"/>
          </a:xfrm>
          <a:prstGeom prst="ellipse">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sz="2400" b="1" dirty="0">
                <a:solidFill>
                  <a:schemeClr val="tx1"/>
                </a:solidFill>
              </a:rPr>
              <a:t>4</a:t>
            </a:r>
          </a:p>
        </p:txBody>
      </p:sp>
      <p:sp>
        <p:nvSpPr>
          <p:cNvPr id="74" name="TextBox 73">
            <a:extLst>
              <a:ext uri="{FF2B5EF4-FFF2-40B4-BE49-F238E27FC236}">
                <a16:creationId xmlns:a16="http://schemas.microsoft.com/office/drawing/2014/main" id="{8C3CEEC5-2D44-3CF3-1005-18B586C4BF37}"/>
              </a:ext>
            </a:extLst>
          </p:cNvPr>
          <p:cNvSpPr txBox="1"/>
          <p:nvPr/>
        </p:nvSpPr>
        <p:spPr>
          <a:xfrm>
            <a:off x="6786689" y="3935304"/>
            <a:ext cx="3848131" cy="461665"/>
          </a:xfrm>
          <a:prstGeom prst="rect">
            <a:avLst/>
          </a:prstGeom>
          <a:noFill/>
        </p:spPr>
        <p:txBody>
          <a:bodyPr wrap="square" rtlCol="0">
            <a:spAutoFit/>
          </a:bodyPr>
          <a:lstStyle/>
          <a:p>
            <a:r>
              <a:rPr lang="nb-NO" sz="2400" b="1" dirty="0">
                <a:latin typeface="Abadi" panose="020B0604020104020204" pitchFamily="34" charset="0"/>
              </a:rPr>
              <a:t>PERIODISERING</a:t>
            </a:r>
            <a:endParaRPr lang="nb-NO" sz="2400" dirty="0">
              <a:latin typeface="Abadi" panose="020B0604020104020204" pitchFamily="34" charset="0"/>
            </a:endParaRPr>
          </a:p>
        </p:txBody>
      </p:sp>
      <p:pic>
        <p:nvPicPr>
          <p:cNvPr id="76" name="Picture 75">
            <a:extLst>
              <a:ext uri="{FF2B5EF4-FFF2-40B4-BE49-F238E27FC236}">
                <a16:creationId xmlns:a16="http://schemas.microsoft.com/office/drawing/2014/main" id="{D9F4829F-F4E2-3C61-931C-0E21086208DE}"/>
              </a:ext>
            </a:extLst>
          </p:cNvPr>
          <p:cNvPicPr>
            <a:picLocks noChangeAspect="1"/>
          </p:cNvPicPr>
          <p:nvPr/>
        </p:nvPicPr>
        <p:blipFill>
          <a:blip r:embed="rId7"/>
          <a:stretch>
            <a:fillRect/>
          </a:stretch>
        </p:blipFill>
        <p:spPr>
          <a:xfrm>
            <a:off x="11416647" y="3893389"/>
            <a:ext cx="625125" cy="551581"/>
          </a:xfrm>
          <a:prstGeom prst="rect">
            <a:avLst/>
          </a:prstGeom>
        </p:spPr>
      </p:pic>
      <p:sp>
        <p:nvSpPr>
          <p:cNvPr id="79" name="TextBox 78">
            <a:extLst>
              <a:ext uri="{FF2B5EF4-FFF2-40B4-BE49-F238E27FC236}">
                <a16:creationId xmlns:a16="http://schemas.microsoft.com/office/drawing/2014/main" id="{B9BBCE7A-3EC2-B62F-FDE6-8CCF90601476}"/>
              </a:ext>
            </a:extLst>
          </p:cNvPr>
          <p:cNvSpPr txBox="1"/>
          <p:nvPr/>
        </p:nvSpPr>
        <p:spPr>
          <a:xfrm>
            <a:off x="6234223" y="4585925"/>
            <a:ext cx="5855152" cy="1754326"/>
          </a:xfrm>
          <a:prstGeom prst="rect">
            <a:avLst/>
          </a:prstGeom>
          <a:noFill/>
        </p:spPr>
        <p:txBody>
          <a:bodyPr wrap="square">
            <a:spAutoFit/>
          </a:bodyPr>
          <a:lstStyle/>
          <a:p>
            <a:pPr algn="l"/>
            <a:r>
              <a:rPr lang="nb-NO" b="1" dirty="0">
                <a:solidFill>
                  <a:schemeClr val="bg2">
                    <a:lumMod val="25000"/>
                  </a:schemeClr>
                </a:solidFill>
              </a:rPr>
              <a:t>Innbetaling</a:t>
            </a:r>
            <a:r>
              <a:rPr lang="nb-NO" dirty="0">
                <a:solidFill>
                  <a:schemeClr val="bg2">
                    <a:lumMod val="25000"/>
                  </a:schemeClr>
                </a:solidFill>
              </a:rPr>
              <a:t> = mottak av penger</a:t>
            </a:r>
          </a:p>
          <a:p>
            <a:pPr algn="l"/>
            <a:r>
              <a:rPr lang="nb-NO" b="1" dirty="0">
                <a:solidFill>
                  <a:schemeClr val="bg2">
                    <a:lumMod val="25000"/>
                  </a:schemeClr>
                </a:solidFill>
              </a:rPr>
              <a:t>Inntekt </a:t>
            </a:r>
            <a:r>
              <a:rPr lang="nb-NO" dirty="0">
                <a:solidFill>
                  <a:schemeClr val="bg2">
                    <a:lumMod val="25000"/>
                  </a:schemeClr>
                </a:solidFill>
              </a:rPr>
              <a:t>= godtgjørelse for ytelser</a:t>
            </a:r>
          </a:p>
          <a:p>
            <a:pPr algn="l"/>
            <a:endParaRPr lang="nb-NO" dirty="0">
              <a:solidFill>
                <a:schemeClr val="bg2">
                  <a:lumMod val="25000"/>
                </a:schemeClr>
              </a:solidFill>
            </a:endParaRPr>
          </a:p>
          <a:p>
            <a:pPr algn="l"/>
            <a:r>
              <a:rPr lang="nb-NO" b="1" dirty="0">
                <a:solidFill>
                  <a:schemeClr val="bg2">
                    <a:lumMod val="25000"/>
                  </a:schemeClr>
                </a:solidFill>
              </a:rPr>
              <a:t>Utbetalinger </a:t>
            </a:r>
            <a:r>
              <a:rPr lang="nb-NO" dirty="0">
                <a:solidFill>
                  <a:schemeClr val="bg2">
                    <a:lumMod val="25000"/>
                  </a:schemeClr>
                </a:solidFill>
              </a:rPr>
              <a:t>= overføring av penger til andre</a:t>
            </a:r>
          </a:p>
          <a:p>
            <a:pPr algn="l"/>
            <a:r>
              <a:rPr lang="nb-NO" b="1" dirty="0">
                <a:solidFill>
                  <a:schemeClr val="bg2">
                    <a:lumMod val="25000"/>
                  </a:schemeClr>
                </a:solidFill>
              </a:rPr>
              <a:t>Utgift</a:t>
            </a:r>
            <a:r>
              <a:rPr lang="nb-NO" dirty="0">
                <a:solidFill>
                  <a:schemeClr val="bg2">
                    <a:lumMod val="25000"/>
                  </a:schemeClr>
                </a:solidFill>
              </a:rPr>
              <a:t> = en forpliktet utbetaling</a:t>
            </a:r>
          </a:p>
          <a:p>
            <a:pPr algn="l"/>
            <a:r>
              <a:rPr lang="nb-NO" b="1" dirty="0">
                <a:solidFill>
                  <a:schemeClr val="bg2">
                    <a:lumMod val="25000"/>
                  </a:schemeClr>
                </a:solidFill>
              </a:rPr>
              <a:t>Kostnad</a:t>
            </a:r>
            <a:r>
              <a:rPr lang="nb-NO" dirty="0">
                <a:solidFill>
                  <a:schemeClr val="bg2">
                    <a:lumMod val="25000"/>
                  </a:schemeClr>
                </a:solidFill>
              </a:rPr>
              <a:t> = forbruk av ressurser målt i kroner</a:t>
            </a:r>
          </a:p>
        </p:txBody>
      </p:sp>
    </p:spTree>
    <p:extLst>
      <p:ext uri="{BB962C8B-B14F-4D97-AF65-F5344CB8AC3E}">
        <p14:creationId xmlns:p14="http://schemas.microsoft.com/office/powerpoint/2010/main" val="369761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fade">
                                      <p:cBhvr>
                                        <p:cTn id="54" dur="500"/>
                                        <p:tgtEl>
                                          <p:spTgt spid="6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par>
                                <p:cTn id="58" presetID="10" presetClass="entr" presetSubtype="0" fill="hold" nodeType="with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fade">
                                      <p:cBhvr>
                                        <p:cTn id="74" dur="500"/>
                                        <p:tgtEl>
                                          <p:spTgt spid="7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500"/>
                                        <p:tgtEl>
                                          <p:spTgt spid="7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500"/>
                                        <p:tgtEl>
                                          <p:spTgt spid="4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500"/>
                                        <p:tgtEl>
                                          <p:spTgt spid="4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fade">
                                      <p:cBhvr>
                                        <p:cTn id="112" dur="500"/>
                                        <p:tgtEl>
                                          <p:spTgt spid="4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500"/>
                                        <p:tgtEl>
                                          <p:spTgt spid="4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6"/>
                                        </p:tgtEl>
                                        <p:attrNameLst>
                                          <p:attrName>style.visibility</p:attrName>
                                        </p:attrNameLst>
                                      </p:cBhvr>
                                      <p:to>
                                        <p:strVal val="visible"/>
                                      </p:to>
                                    </p:set>
                                    <p:animEffect transition="in" filter="fade">
                                      <p:cBhvr>
                                        <p:cTn id="118" dur="500"/>
                                        <p:tgtEl>
                                          <p:spTgt spid="4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fade">
                                      <p:cBhvr>
                                        <p:cTn id="121" dur="500"/>
                                        <p:tgtEl>
                                          <p:spTgt spid="4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4"/>
                                        </p:tgtEl>
                                        <p:attrNameLst>
                                          <p:attrName>style.visibility</p:attrName>
                                        </p:attrNameLst>
                                      </p:cBhvr>
                                      <p:to>
                                        <p:strVal val="visible"/>
                                      </p:to>
                                    </p:set>
                                    <p:animEffect transition="in" filter="fade">
                                      <p:cBhvr>
                                        <p:cTn id="133" dur="500"/>
                                        <p:tgtEl>
                                          <p:spTgt spid="5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5"/>
                                        </p:tgtEl>
                                        <p:attrNameLst>
                                          <p:attrName>style.visibility</p:attrName>
                                        </p:attrNameLst>
                                      </p:cBhvr>
                                      <p:to>
                                        <p:strVal val="visible"/>
                                      </p:to>
                                    </p:set>
                                    <p:animEffect transition="in" filter="fade">
                                      <p:cBhvr>
                                        <p:cTn id="136" dur="500"/>
                                        <p:tgtEl>
                                          <p:spTgt spid="55"/>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fade">
                                      <p:cBhvr>
                                        <p:cTn id="139" dur="500"/>
                                        <p:tgtEl>
                                          <p:spTgt spid="5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fade">
                                      <p:cBhvr>
                                        <p:cTn id="142" dur="500"/>
                                        <p:tgtEl>
                                          <p:spTgt spid="5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fade">
                                      <p:cBhvr>
                                        <p:cTn id="145" dur="500"/>
                                        <p:tgtEl>
                                          <p:spTgt spid="5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fade">
                                      <p:cBhvr>
                                        <p:cTn id="148" dur="500"/>
                                        <p:tgtEl>
                                          <p:spTgt spid="59"/>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60"/>
                                        </p:tgtEl>
                                        <p:attrNameLst>
                                          <p:attrName>style.visibility</p:attrName>
                                        </p:attrNameLst>
                                      </p:cBhvr>
                                      <p:to>
                                        <p:strVal val="visible"/>
                                      </p:to>
                                    </p:set>
                                    <p:animEffect transition="in" filter="fade">
                                      <p:cBhvr>
                                        <p:cTn id="151" dur="500"/>
                                        <p:tgtEl>
                                          <p:spTgt spid="60"/>
                                        </p:tgtEl>
                                      </p:cBhvr>
                                    </p:animEffect>
                                  </p:childTnLst>
                                </p:cTn>
                              </p:par>
                              <p:par>
                                <p:cTn id="152" presetID="10" presetClass="entr" presetSubtype="0" fill="hold" nodeType="with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fade">
                                      <p:cBhvr>
                                        <p:cTn id="154" dur="500"/>
                                        <p:tgtEl>
                                          <p:spTgt spid="62"/>
                                        </p:tgtEl>
                                      </p:cBhvr>
                                    </p:animEffect>
                                  </p:childTnLst>
                                </p:cTn>
                              </p:par>
                              <p:par>
                                <p:cTn id="155" presetID="10" presetClass="entr" presetSubtype="0" fill="hold" nodeType="withEffect">
                                  <p:stCondLst>
                                    <p:cond delay="0"/>
                                  </p:stCondLst>
                                  <p:childTnLst>
                                    <p:set>
                                      <p:cBhvr>
                                        <p:cTn id="156" dur="1" fill="hold">
                                          <p:stCondLst>
                                            <p:cond delay="0"/>
                                          </p:stCondLst>
                                        </p:cTn>
                                        <p:tgtEl>
                                          <p:spTgt spid="76"/>
                                        </p:tgtEl>
                                        <p:attrNameLst>
                                          <p:attrName>style.visibility</p:attrName>
                                        </p:attrNameLst>
                                      </p:cBhvr>
                                      <p:to>
                                        <p:strVal val="visible"/>
                                      </p:to>
                                    </p:set>
                                    <p:animEffect transition="in" filter="fade">
                                      <p:cBhvr>
                                        <p:cTn id="157" dur="500"/>
                                        <p:tgtEl>
                                          <p:spTgt spid="7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79"/>
                                        </p:tgtEl>
                                        <p:attrNameLst>
                                          <p:attrName>style.visibility</p:attrName>
                                        </p:attrNameLst>
                                      </p:cBhvr>
                                      <p:to>
                                        <p:strVal val="visible"/>
                                      </p:to>
                                    </p:set>
                                    <p:animEffect transition="in" filter="fade">
                                      <p:cBhvr>
                                        <p:cTn id="16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p:bldP spid="20" grpId="0"/>
      <p:bldP spid="23" grpId="0"/>
      <p:bldP spid="25" grpId="0"/>
      <p:bldP spid="26" grpId="0"/>
      <p:bldP spid="28" grpId="0"/>
      <p:bldP spid="31" grpId="0"/>
      <p:bldP spid="32" grpId="0" animBg="1"/>
      <p:bldP spid="35" grpId="0"/>
      <p:bldP spid="36" grpId="0"/>
      <p:bldP spid="37" grpId="0" animBg="1"/>
      <p:bldP spid="38" grpId="0" animBg="1"/>
      <p:bldP spid="39" grpId="0" animBg="1"/>
      <p:bldP spid="40" grpId="0" animBg="1"/>
      <p:bldP spid="41" grpId="0"/>
      <p:bldP spid="42" grpId="0" animBg="1"/>
      <p:bldP spid="44" grpId="0" animBg="1"/>
      <p:bldP spid="46" grpId="0"/>
      <p:bldP spid="47" grpId="0" animBg="1"/>
      <p:bldP spid="51" grpId="0" animBg="1"/>
      <p:bldP spid="52" grpId="0" animBg="1"/>
      <p:bldP spid="53" grpId="0" animBg="1"/>
      <p:bldP spid="54" grpId="0" animBg="1"/>
      <p:bldP spid="55" grpId="0" animBg="1"/>
      <p:bldP spid="56" grpId="0"/>
      <p:bldP spid="57" grpId="0" animBg="1"/>
      <p:bldP spid="58" grpId="0" animBg="1"/>
      <p:bldP spid="59" grpId="0" animBg="1"/>
      <p:bldP spid="60" grpId="0" animBg="1"/>
      <p:bldP spid="63" grpId="0"/>
      <p:bldP spid="64" grpId="0"/>
      <p:bldP spid="65" grpId="0" animBg="1"/>
      <p:bldP spid="66" grpId="0"/>
      <p:bldP spid="69" grpId="0" animBg="1"/>
      <p:bldP spid="70" grpId="0" animBg="1"/>
      <p:bldP spid="71" grpId="0" animBg="1"/>
      <p:bldP spid="73" grpId="0" animBg="1"/>
      <p:bldP spid="74" grpId="0"/>
      <p:bldP spid="7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tel 1"/>
          <p:cNvSpPr>
            <a:spLocks noGrp="1"/>
          </p:cNvSpPr>
          <p:nvPr>
            <p:ph type="title"/>
          </p:nvPr>
        </p:nvSpPr>
        <p:spPr>
          <a:xfrm>
            <a:off x="479376" y="335244"/>
            <a:ext cx="9624392" cy="553998"/>
          </a:xfrm>
          <a:noFill/>
        </p:spPr>
        <p:txBody>
          <a:bodyPr wrap="square" rtlCol="0">
            <a:spAutoFit/>
          </a:bodyPr>
          <a:lstStyle/>
          <a:p>
            <a:r>
              <a:rPr lang="nb-NO" sz="3600" dirty="0">
                <a:latin typeface="Century Gothic" panose="020B0502020202020204" pitchFamily="34" charset="0"/>
                <a:ea typeface="+mn-ea"/>
                <a:cs typeface="+mn-cs"/>
              </a:rPr>
              <a:t>Bedriftens eiendeler</a:t>
            </a:r>
          </a:p>
        </p:txBody>
      </p:sp>
      <p:pic>
        <p:nvPicPr>
          <p:cNvPr id="4" name="Picture 3">
            <a:extLst>
              <a:ext uri="{FF2B5EF4-FFF2-40B4-BE49-F238E27FC236}">
                <a16:creationId xmlns:a16="http://schemas.microsoft.com/office/drawing/2014/main" id="{8CCF5118-1C79-4302-B7E2-6C1D5BFAA589}"/>
              </a:ext>
            </a:extLst>
          </p:cNvPr>
          <p:cNvPicPr>
            <a:picLocks noChangeAspect="1"/>
          </p:cNvPicPr>
          <p:nvPr/>
        </p:nvPicPr>
        <p:blipFill>
          <a:blip r:embed="rId3"/>
          <a:stretch>
            <a:fillRect/>
          </a:stretch>
        </p:blipFill>
        <p:spPr>
          <a:xfrm>
            <a:off x="623392" y="1176647"/>
            <a:ext cx="2684445" cy="1380781"/>
          </a:xfrm>
          <a:prstGeom prst="rect">
            <a:avLst/>
          </a:prstGeom>
        </p:spPr>
      </p:pic>
      <p:sp>
        <p:nvSpPr>
          <p:cNvPr id="10" name="Rectangle 9">
            <a:extLst>
              <a:ext uri="{FF2B5EF4-FFF2-40B4-BE49-F238E27FC236}">
                <a16:creationId xmlns:a16="http://schemas.microsoft.com/office/drawing/2014/main" id="{6238FD4F-3203-4917-9930-97B2E1736AB7}"/>
              </a:ext>
            </a:extLst>
          </p:cNvPr>
          <p:cNvSpPr/>
          <p:nvPr/>
        </p:nvSpPr>
        <p:spPr>
          <a:xfrm>
            <a:off x="3330717" y="1176647"/>
            <a:ext cx="1703488" cy="63664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t" anchorCtr="0"/>
          <a:lstStyle/>
          <a:p>
            <a:pPr marL="36000" indent="108000">
              <a:spcBef>
                <a:spcPts val="6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Bygninger</a:t>
            </a:r>
          </a:p>
          <a:p>
            <a:pPr marL="36000" indent="108000">
              <a:spcBef>
                <a:spcPts val="6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Lager</a:t>
            </a:r>
          </a:p>
          <a:p>
            <a:pPr marL="36000" indent="108000">
              <a:spcBef>
                <a:spcPts val="6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Tomteområder</a:t>
            </a:r>
          </a:p>
          <a:p>
            <a:pPr marL="36000">
              <a:spcBef>
                <a:spcPts val="600"/>
              </a:spcBef>
            </a:pPr>
            <a:endParaRPr lang="nb-NO" dirty="0">
              <a:solidFill>
                <a:schemeClr val="tx1">
                  <a:lumMod val="85000"/>
                  <a:lumOff val="15000"/>
                </a:schemeClr>
              </a:solidFill>
              <a:cs typeface="Kartika" panose="02020503030404060203" pitchFamily="18" charset="0"/>
            </a:endParaRPr>
          </a:p>
        </p:txBody>
      </p:sp>
      <p:pic>
        <p:nvPicPr>
          <p:cNvPr id="5" name="Picture 4">
            <a:extLst>
              <a:ext uri="{FF2B5EF4-FFF2-40B4-BE49-F238E27FC236}">
                <a16:creationId xmlns:a16="http://schemas.microsoft.com/office/drawing/2014/main" id="{DDEF1910-AD66-4AED-834B-7054C090FB20}"/>
              </a:ext>
            </a:extLst>
          </p:cNvPr>
          <p:cNvPicPr>
            <a:picLocks noChangeAspect="1"/>
          </p:cNvPicPr>
          <p:nvPr/>
        </p:nvPicPr>
        <p:blipFill>
          <a:blip r:embed="rId4"/>
          <a:stretch>
            <a:fillRect/>
          </a:stretch>
        </p:blipFill>
        <p:spPr>
          <a:xfrm>
            <a:off x="2299725" y="2333510"/>
            <a:ext cx="2150384" cy="1343228"/>
          </a:xfrm>
          <a:prstGeom prst="rect">
            <a:avLst/>
          </a:prstGeom>
        </p:spPr>
      </p:pic>
      <p:sp>
        <p:nvSpPr>
          <p:cNvPr id="12" name="Rectangle 11">
            <a:extLst>
              <a:ext uri="{FF2B5EF4-FFF2-40B4-BE49-F238E27FC236}">
                <a16:creationId xmlns:a16="http://schemas.microsoft.com/office/drawing/2014/main" id="{83658402-882D-4280-B66E-9DA6EBF8415A}"/>
              </a:ext>
            </a:extLst>
          </p:cNvPr>
          <p:cNvSpPr/>
          <p:nvPr/>
        </p:nvSpPr>
        <p:spPr>
          <a:xfrm>
            <a:off x="4450109" y="2239103"/>
            <a:ext cx="2042735" cy="63664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t" anchorCtr="0"/>
          <a:lstStyle/>
          <a:p>
            <a:pPr marL="36000" indent="108000">
              <a:spcBef>
                <a:spcPts val="6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Maskiner og utstyr</a:t>
            </a:r>
          </a:p>
          <a:p>
            <a:pPr marL="36000" indent="108000">
              <a:spcBef>
                <a:spcPts val="6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IKT-utstyr</a:t>
            </a:r>
          </a:p>
          <a:p>
            <a:pPr marL="36000">
              <a:spcBef>
                <a:spcPts val="600"/>
              </a:spcBef>
            </a:pPr>
            <a:endParaRPr lang="nb-NO" dirty="0">
              <a:solidFill>
                <a:schemeClr val="tx1">
                  <a:lumMod val="85000"/>
                  <a:lumOff val="15000"/>
                </a:schemeClr>
              </a:solidFill>
              <a:cs typeface="Kartika" panose="02020503030404060203" pitchFamily="18" charset="0"/>
            </a:endParaRPr>
          </a:p>
        </p:txBody>
      </p:sp>
      <p:pic>
        <p:nvPicPr>
          <p:cNvPr id="1026" name="Picture 2" descr="Salg av IT-utstyr | rådgivning, drift, support - Valdres Teledata">
            <a:extLst>
              <a:ext uri="{FF2B5EF4-FFF2-40B4-BE49-F238E27FC236}">
                <a16:creationId xmlns:a16="http://schemas.microsoft.com/office/drawing/2014/main" id="{0257A555-BB4C-4D61-B32E-404019251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151" y="2846316"/>
            <a:ext cx="879774" cy="9046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000BB1E-B5C5-4BC1-B571-7EEE82E1B2B6}"/>
              </a:ext>
            </a:extLst>
          </p:cNvPr>
          <p:cNvSpPr/>
          <p:nvPr/>
        </p:nvSpPr>
        <p:spPr>
          <a:xfrm>
            <a:off x="4214111" y="4339521"/>
            <a:ext cx="2042735" cy="4420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t" anchorCtr="0"/>
          <a:lstStyle/>
          <a:p>
            <a:pPr marL="36000" indent="108000">
              <a:spcBef>
                <a:spcPts val="6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Transportmidler</a:t>
            </a:r>
            <a:endParaRPr lang="nb-NO" dirty="0">
              <a:solidFill>
                <a:schemeClr val="tx1">
                  <a:lumMod val="85000"/>
                  <a:lumOff val="15000"/>
                </a:schemeClr>
              </a:solidFill>
              <a:cs typeface="Kartika" panose="02020503030404060203" pitchFamily="18" charset="0"/>
            </a:endParaRPr>
          </a:p>
        </p:txBody>
      </p:sp>
      <p:sp>
        <p:nvSpPr>
          <p:cNvPr id="17" name="Rectangle 16">
            <a:extLst>
              <a:ext uri="{FF2B5EF4-FFF2-40B4-BE49-F238E27FC236}">
                <a16:creationId xmlns:a16="http://schemas.microsoft.com/office/drawing/2014/main" id="{C200CEE2-D37A-4559-9CAF-3E46809CA4AA}"/>
              </a:ext>
            </a:extLst>
          </p:cNvPr>
          <p:cNvSpPr/>
          <p:nvPr/>
        </p:nvSpPr>
        <p:spPr>
          <a:xfrm>
            <a:off x="8232484" y="3269729"/>
            <a:ext cx="985935" cy="4420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t" anchorCtr="0"/>
          <a:lstStyle/>
          <a:p>
            <a:pPr marL="36000" indent="108000">
              <a:spcBef>
                <a:spcPts val="6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Varer</a:t>
            </a:r>
            <a:endParaRPr lang="nb-NO" dirty="0">
              <a:solidFill>
                <a:schemeClr val="tx1">
                  <a:lumMod val="85000"/>
                  <a:lumOff val="15000"/>
                </a:schemeClr>
              </a:solidFill>
              <a:cs typeface="Kartika" panose="02020503030404060203" pitchFamily="18" charset="0"/>
            </a:endParaRPr>
          </a:p>
        </p:txBody>
      </p:sp>
      <p:pic>
        <p:nvPicPr>
          <p:cNvPr id="1030" name="Picture 6" descr="Valuta – Wikipedia">
            <a:extLst>
              <a:ext uri="{FF2B5EF4-FFF2-40B4-BE49-F238E27FC236}">
                <a16:creationId xmlns:a16="http://schemas.microsoft.com/office/drawing/2014/main" id="{EA6D0493-DF26-4035-9FEC-C7A6928A04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1478" y="4508209"/>
            <a:ext cx="1500897" cy="14408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C8D942-FD38-42C0-BBE2-A376D1007C33}"/>
              </a:ext>
            </a:extLst>
          </p:cNvPr>
          <p:cNvPicPr>
            <a:picLocks noChangeAspect="1"/>
          </p:cNvPicPr>
          <p:nvPr/>
        </p:nvPicPr>
        <p:blipFill>
          <a:blip r:embed="rId7"/>
          <a:stretch>
            <a:fillRect/>
          </a:stretch>
        </p:blipFill>
        <p:spPr>
          <a:xfrm>
            <a:off x="6260165" y="3629977"/>
            <a:ext cx="2736304" cy="1440860"/>
          </a:xfrm>
          <a:prstGeom prst="rect">
            <a:avLst/>
          </a:prstGeom>
        </p:spPr>
      </p:pic>
      <p:pic>
        <p:nvPicPr>
          <p:cNvPr id="1028" name="Picture 4" descr="MANTIS | Truck">
            <a:extLst>
              <a:ext uri="{FF2B5EF4-FFF2-40B4-BE49-F238E27FC236}">
                <a16:creationId xmlns:a16="http://schemas.microsoft.com/office/drawing/2014/main" id="{FCC363EF-FAD8-4F87-8C02-C302928322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7877" y="2910456"/>
            <a:ext cx="3058466" cy="159775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8762B23-DD39-4997-8C34-4378620A96BD}"/>
              </a:ext>
            </a:extLst>
          </p:cNvPr>
          <p:cNvSpPr/>
          <p:nvPr/>
        </p:nvSpPr>
        <p:spPr>
          <a:xfrm>
            <a:off x="9837153" y="3773971"/>
            <a:ext cx="1788340" cy="4420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t" anchorCtr="0"/>
          <a:lstStyle/>
          <a:p>
            <a:pPr marL="36000" indent="108000">
              <a:spcBef>
                <a:spcPts val="6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Kundefordringer</a:t>
            </a:r>
          </a:p>
          <a:p>
            <a:pPr marL="36000" indent="108000">
              <a:spcBef>
                <a:spcPts val="6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Bankinnskudd</a:t>
            </a:r>
            <a:endParaRPr lang="nb-NO" dirty="0">
              <a:solidFill>
                <a:schemeClr val="tx1">
                  <a:lumMod val="85000"/>
                  <a:lumOff val="15000"/>
                </a:schemeClr>
              </a:solidFill>
              <a:cs typeface="Kartika" panose="02020503030404060203" pitchFamily="18" charset="0"/>
            </a:endParaRPr>
          </a:p>
        </p:txBody>
      </p:sp>
      <p:pic>
        <p:nvPicPr>
          <p:cNvPr id="13" name="Picture 12">
            <a:extLst>
              <a:ext uri="{FF2B5EF4-FFF2-40B4-BE49-F238E27FC236}">
                <a16:creationId xmlns:a16="http://schemas.microsoft.com/office/drawing/2014/main" id="{59E73B4B-C042-4A1F-B32C-FD84A939D9DD}"/>
              </a:ext>
            </a:extLst>
          </p:cNvPr>
          <p:cNvPicPr>
            <a:picLocks noChangeAspect="1"/>
          </p:cNvPicPr>
          <p:nvPr/>
        </p:nvPicPr>
        <p:blipFill>
          <a:blip r:embed="rId9"/>
          <a:stretch>
            <a:fillRect/>
          </a:stretch>
        </p:blipFill>
        <p:spPr>
          <a:xfrm>
            <a:off x="10590615" y="4514374"/>
            <a:ext cx="854126" cy="778357"/>
          </a:xfrm>
          <a:prstGeom prst="rect">
            <a:avLst/>
          </a:prstGeom>
        </p:spPr>
      </p:pic>
      <p:sp>
        <p:nvSpPr>
          <p:cNvPr id="14" name="Rectangle 13">
            <a:extLst>
              <a:ext uri="{FF2B5EF4-FFF2-40B4-BE49-F238E27FC236}">
                <a16:creationId xmlns:a16="http://schemas.microsoft.com/office/drawing/2014/main" id="{0AC55DBA-A34E-490D-BBCF-73B900793DA1}"/>
              </a:ext>
            </a:extLst>
          </p:cNvPr>
          <p:cNvSpPr/>
          <p:nvPr/>
        </p:nvSpPr>
        <p:spPr>
          <a:xfrm>
            <a:off x="767407" y="4437112"/>
            <a:ext cx="1306323" cy="1597753"/>
          </a:xfrm>
          <a:prstGeom prst="rect">
            <a:avLst/>
          </a:prstGeom>
          <a:solidFill>
            <a:srgbClr val="F7F7F7"/>
          </a:solidFill>
          <a:ln>
            <a:solidFill>
              <a:srgbClr val="005C4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nb-NO" sz="1400" dirty="0">
                <a:solidFill>
                  <a:schemeClr val="tx1">
                    <a:lumMod val="75000"/>
                    <a:lumOff val="25000"/>
                  </a:schemeClr>
                </a:solidFill>
              </a:rPr>
              <a:t>Immaterielle eiendeler</a:t>
            </a:r>
          </a:p>
          <a:p>
            <a:endParaRPr lang="nb-NO" sz="1400" dirty="0">
              <a:solidFill>
                <a:schemeClr val="tx1">
                  <a:lumMod val="75000"/>
                  <a:lumOff val="25000"/>
                </a:schemeClr>
              </a:solidFill>
            </a:endParaRPr>
          </a:p>
          <a:p>
            <a:pPr marL="36000" indent="108000">
              <a:spcBef>
                <a:spcPts val="600"/>
              </a:spcBef>
              <a:buFont typeface="Arial" panose="020B0604020202020204" pitchFamily="34" charset="0"/>
              <a:buChar char="•"/>
            </a:pPr>
            <a:r>
              <a:rPr lang="nb-NO" sz="1200" dirty="0">
                <a:solidFill>
                  <a:schemeClr val="tx1">
                    <a:lumMod val="65000"/>
                    <a:lumOff val="35000"/>
                  </a:schemeClr>
                </a:solidFill>
                <a:cs typeface="Kartika" panose="02020503030404060203" pitchFamily="18" charset="0"/>
              </a:rPr>
              <a:t>Varemerker</a:t>
            </a:r>
          </a:p>
          <a:p>
            <a:pPr marL="36000" indent="108000">
              <a:spcBef>
                <a:spcPts val="600"/>
              </a:spcBef>
              <a:buFont typeface="Arial" panose="020B0604020202020204" pitchFamily="34" charset="0"/>
              <a:buChar char="•"/>
            </a:pPr>
            <a:r>
              <a:rPr lang="nb-NO" sz="1200" dirty="0">
                <a:solidFill>
                  <a:schemeClr val="tx1">
                    <a:lumMod val="65000"/>
                    <a:lumOff val="35000"/>
                  </a:schemeClr>
                </a:solidFill>
                <a:cs typeface="Kartika" panose="02020503030404060203" pitchFamily="18" charset="0"/>
              </a:rPr>
              <a:t>Patenter</a:t>
            </a:r>
          </a:p>
          <a:p>
            <a:pPr marL="36000" indent="108000">
              <a:spcBef>
                <a:spcPts val="600"/>
              </a:spcBef>
              <a:buFont typeface="Arial" panose="020B0604020202020204" pitchFamily="34" charset="0"/>
              <a:buChar char="•"/>
            </a:pPr>
            <a:r>
              <a:rPr lang="nb-NO" sz="1200" dirty="0">
                <a:solidFill>
                  <a:schemeClr val="tx1">
                    <a:lumMod val="65000"/>
                    <a:lumOff val="35000"/>
                  </a:schemeClr>
                </a:solidFill>
                <a:cs typeface="Kartika" panose="02020503030404060203" pitchFamily="18" charset="0"/>
              </a:rPr>
              <a:t>Verdipapirer</a:t>
            </a:r>
          </a:p>
        </p:txBody>
      </p:sp>
      <p:sp>
        <p:nvSpPr>
          <p:cNvPr id="23" name="Rectangle 22">
            <a:extLst>
              <a:ext uri="{FF2B5EF4-FFF2-40B4-BE49-F238E27FC236}">
                <a16:creationId xmlns:a16="http://schemas.microsoft.com/office/drawing/2014/main" id="{A1CF6B9C-76D0-4FA2-B30B-E06AE38DAE75}"/>
              </a:ext>
            </a:extLst>
          </p:cNvPr>
          <p:cNvSpPr/>
          <p:nvPr/>
        </p:nvSpPr>
        <p:spPr>
          <a:xfrm>
            <a:off x="2110679" y="4438471"/>
            <a:ext cx="1306323" cy="1597753"/>
          </a:xfrm>
          <a:prstGeom prst="rect">
            <a:avLst/>
          </a:prstGeom>
          <a:solidFill>
            <a:srgbClr val="F7F7F7"/>
          </a:solidFill>
          <a:ln>
            <a:solidFill>
              <a:srgbClr val="005C4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nb-NO" sz="1200" dirty="0">
              <a:solidFill>
                <a:schemeClr val="tx1">
                  <a:lumMod val="65000"/>
                  <a:lumOff val="35000"/>
                </a:schemeClr>
              </a:solidFill>
              <a:cs typeface="Kartika" panose="02020503030404060203" pitchFamily="18" charset="0"/>
            </a:endParaRPr>
          </a:p>
        </p:txBody>
      </p:sp>
    </p:spTree>
    <p:extLst>
      <p:ext uri="{BB962C8B-B14F-4D97-AF65-F5344CB8AC3E}">
        <p14:creationId xmlns:p14="http://schemas.microsoft.com/office/powerpoint/2010/main" val="376177787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30"/>
                                        </p:tgtEl>
                                        <p:attrNameLst>
                                          <p:attrName>style.visibility</p:attrName>
                                        </p:attrNameLst>
                                      </p:cBhvr>
                                      <p:to>
                                        <p:strVal val="visible"/>
                                      </p:to>
                                    </p:set>
                                    <p:anim calcmode="lin" valueType="num">
                                      <p:cBhvr additive="base">
                                        <p:cTn id="33" dur="500" fill="hold"/>
                                        <p:tgtEl>
                                          <p:spTgt spid="1030"/>
                                        </p:tgtEl>
                                        <p:attrNameLst>
                                          <p:attrName>ppt_x</p:attrName>
                                        </p:attrNameLst>
                                      </p:cBhvr>
                                      <p:tavLst>
                                        <p:tav tm="0">
                                          <p:val>
                                            <p:strVal val="#ppt_x"/>
                                          </p:val>
                                        </p:tav>
                                        <p:tav tm="100000">
                                          <p:val>
                                            <p:strVal val="#ppt_x"/>
                                          </p:val>
                                        </p:tav>
                                      </p:tavLst>
                                    </p:anim>
                                    <p:anim calcmode="lin" valueType="num">
                                      <p:cBhvr additive="base">
                                        <p:cTn id="34" dur="500" fill="hold"/>
                                        <p:tgtEl>
                                          <p:spTgt spid="103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7" grpId="0" animBg="1"/>
      <p:bldP spid="19" grpId="0" animBg="1"/>
      <p:bldP spid="14"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2C1135B5-4E85-B193-EF70-EE2C0DBD1462}"/>
              </a:ext>
            </a:extLst>
          </p:cNvPr>
          <p:cNvSpPr>
            <a:spLocks noGrp="1"/>
          </p:cNvSpPr>
          <p:nvPr>
            <p:ph type="title"/>
          </p:nvPr>
        </p:nvSpPr>
        <p:spPr>
          <a:xfrm>
            <a:off x="640080" y="325369"/>
            <a:ext cx="4368602" cy="1956841"/>
          </a:xfrm>
        </p:spPr>
        <p:txBody>
          <a:bodyPr anchor="b">
            <a:normAutofit/>
          </a:bodyPr>
          <a:lstStyle/>
          <a:p>
            <a:r>
              <a:rPr lang="nb-NO" sz="5400" dirty="0"/>
              <a:t>Hvordan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ssholder for innhold 2">
            <a:extLst>
              <a:ext uri="{FF2B5EF4-FFF2-40B4-BE49-F238E27FC236}">
                <a16:creationId xmlns:a16="http://schemas.microsoft.com/office/drawing/2014/main" id="{0ED436E9-2CCD-6FFF-8336-13C399547168}"/>
              </a:ext>
            </a:extLst>
          </p:cNvPr>
          <p:cNvSpPr>
            <a:spLocks noGrp="1"/>
          </p:cNvSpPr>
          <p:nvPr>
            <p:ph idx="1"/>
          </p:nvPr>
        </p:nvSpPr>
        <p:spPr>
          <a:xfrm>
            <a:off x="640080" y="2872899"/>
            <a:ext cx="4243589" cy="3320668"/>
          </a:xfrm>
        </p:spPr>
        <p:txBody>
          <a:bodyPr>
            <a:normAutofit/>
          </a:bodyPr>
          <a:lstStyle/>
          <a:p>
            <a:r>
              <a:rPr lang="nb-NO" sz="3600" dirty="0"/>
              <a:t>Systemer</a:t>
            </a:r>
          </a:p>
          <a:p>
            <a:r>
              <a:rPr lang="nb-NO" sz="3600" dirty="0"/>
              <a:t>Transaksjoner</a:t>
            </a:r>
          </a:p>
          <a:p>
            <a:r>
              <a:rPr lang="nb-NO" sz="3600" dirty="0"/>
              <a:t>Dobbelt bokføring</a:t>
            </a:r>
          </a:p>
        </p:txBody>
      </p:sp>
      <p:pic>
        <p:nvPicPr>
          <p:cNvPr id="5" name="Picture 4" descr="Antikke kasseapparatnøkler">
            <a:extLst>
              <a:ext uri="{FF2B5EF4-FFF2-40B4-BE49-F238E27FC236}">
                <a16:creationId xmlns:a16="http://schemas.microsoft.com/office/drawing/2014/main" id="{C9C28C6A-9808-BAD0-E315-91B2E059E88E}"/>
              </a:ext>
            </a:extLst>
          </p:cNvPr>
          <p:cNvPicPr>
            <a:picLocks noChangeAspect="1"/>
          </p:cNvPicPr>
          <p:nvPr/>
        </p:nvPicPr>
        <p:blipFill rotWithShape="1">
          <a:blip r:embed="rId2"/>
          <a:srcRect l="14968" r="1833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56626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tel 1"/>
          <p:cNvSpPr>
            <a:spLocks noGrp="1"/>
          </p:cNvSpPr>
          <p:nvPr>
            <p:ph type="title"/>
          </p:nvPr>
        </p:nvSpPr>
        <p:spPr>
          <a:xfrm>
            <a:off x="479376" y="316778"/>
            <a:ext cx="9624392" cy="590931"/>
          </a:xfrm>
          <a:noFill/>
        </p:spPr>
        <p:txBody>
          <a:bodyPr wrap="square" rtlCol="0">
            <a:spAutoFit/>
          </a:bodyPr>
          <a:lstStyle/>
          <a:p>
            <a:r>
              <a:rPr lang="nb-NO" sz="3600" dirty="0">
                <a:latin typeface="Century Gothic" panose="020B0502020202020204" pitchFamily="34" charset="0"/>
                <a:ea typeface="+mn-ea"/>
                <a:cs typeface="+mn-cs"/>
              </a:rPr>
              <a:t>Eiendeler er inndelt i to kategorier</a:t>
            </a:r>
          </a:p>
        </p:txBody>
      </p:sp>
      <p:sp>
        <p:nvSpPr>
          <p:cNvPr id="2" name="Rectangle 1">
            <a:extLst>
              <a:ext uri="{FF2B5EF4-FFF2-40B4-BE49-F238E27FC236}">
                <a16:creationId xmlns:a16="http://schemas.microsoft.com/office/drawing/2014/main" id="{87A61726-4B70-4358-B1AF-6DAEBC0A9494}"/>
              </a:ext>
            </a:extLst>
          </p:cNvPr>
          <p:cNvSpPr/>
          <p:nvPr/>
        </p:nvSpPr>
        <p:spPr>
          <a:xfrm>
            <a:off x="1302778" y="1364846"/>
            <a:ext cx="5976664" cy="1077218"/>
          </a:xfrm>
          <a:prstGeom prst="rect">
            <a:avLst/>
          </a:prstGeom>
        </p:spPr>
        <p:txBody>
          <a:bodyPr wrap="square">
            <a:spAutoFit/>
          </a:bodyPr>
          <a:lstStyle/>
          <a:p>
            <a:pPr marL="342900" indent="-342900">
              <a:spcAft>
                <a:spcPts val="0"/>
              </a:spcAft>
              <a:buFont typeface="Arial" panose="020B0604020202020204" pitchFamily="34" charset="0"/>
              <a:buChar char="•"/>
            </a:pPr>
            <a:r>
              <a:rPr lang="nb-NO" sz="2400" dirty="0">
                <a:solidFill>
                  <a:srgbClr val="000000"/>
                </a:solidFill>
                <a:ea typeface="Calibri" panose="020F0502020204030204" pitchFamily="34" charset="0"/>
              </a:rPr>
              <a:t>Omløpsmidler</a:t>
            </a:r>
          </a:p>
          <a:p>
            <a:pPr marL="800100" lvl="1" indent="-342900">
              <a:buFont typeface="Century Gothic" panose="020B0502020202020204" pitchFamily="34" charset="0"/>
              <a:buChar char="−"/>
            </a:pPr>
            <a:r>
              <a:rPr lang="nb-NO" sz="1600" u="sng" dirty="0">
                <a:solidFill>
                  <a:srgbClr val="00799A"/>
                </a:solidFill>
                <a:ea typeface="Calibri" panose="020F0502020204030204" pitchFamily="34" charset="0"/>
              </a:rPr>
              <a:t>Eiendeler som raskt genererer penger (likviditet):</a:t>
            </a:r>
          </a:p>
          <a:p>
            <a:pPr marL="342900" indent="-342900">
              <a:spcAft>
                <a:spcPts val="0"/>
              </a:spcAft>
              <a:buFont typeface="Arial" panose="020B0604020202020204" pitchFamily="34" charset="0"/>
              <a:buChar char="•"/>
            </a:pPr>
            <a:endParaRPr lang="en-US" sz="2400" dirty="0">
              <a:effectLst/>
              <a:ea typeface="Calibri" panose="020F0502020204030204" pitchFamily="34" charset="0"/>
            </a:endParaRPr>
          </a:p>
        </p:txBody>
      </p:sp>
      <p:pic>
        <p:nvPicPr>
          <p:cNvPr id="9" name="Picture 6" descr="Valuta – Wikipedia">
            <a:extLst>
              <a:ext uri="{FF2B5EF4-FFF2-40B4-BE49-F238E27FC236}">
                <a16:creationId xmlns:a16="http://schemas.microsoft.com/office/drawing/2014/main" id="{EB3536CD-FAD9-43B8-A03D-1BF1C6E44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5332" y="2376002"/>
            <a:ext cx="864096" cy="8295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25302BA-4FA4-498A-B5A2-494C6CB24351}"/>
              </a:ext>
            </a:extLst>
          </p:cNvPr>
          <p:cNvPicPr>
            <a:picLocks noChangeAspect="1"/>
          </p:cNvPicPr>
          <p:nvPr/>
        </p:nvPicPr>
        <p:blipFill>
          <a:blip r:embed="rId4"/>
          <a:stretch>
            <a:fillRect/>
          </a:stretch>
        </p:blipFill>
        <p:spPr>
          <a:xfrm>
            <a:off x="7504514" y="1473148"/>
            <a:ext cx="1462975" cy="770361"/>
          </a:xfrm>
          <a:prstGeom prst="rect">
            <a:avLst/>
          </a:prstGeom>
        </p:spPr>
      </p:pic>
      <p:sp>
        <p:nvSpPr>
          <p:cNvPr id="12" name="Rectangle 11">
            <a:extLst>
              <a:ext uri="{FF2B5EF4-FFF2-40B4-BE49-F238E27FC236}">
                <a16:creationId xmlns:a16="http://schemas.microsoft.com/office/drawing/2014/main" id="{9A0B8677-4AD3-421B-A794-73AD5E5BCC42}"/>
              </a:ext>
            </a:extLst>
          </p:cNvPr>
          <p:cNvSpPr/>
          <p:nvPr/>
        </p:nvSpPr>
        <p:spPr>
          <a:xfrm>
            <a:off x="2094866" y="2078766"/>
            <a:ext cx="2515800" cy="4420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t" anchorCtr="0"/>
          <a:lstStyle/>
          <a:p>
            <a:pPr marL="36000" indent="108000">
              <a:spcBef>
                <a:spcPts val="3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Varer</a:t>
            </a:r>
          </a:p>
          <a:p>
            <a:pPr marL="36000" indent="108000">
              <a:spcBef>
                <a:spcPts val="3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Kundefordringer</a:t>
            </a:r>
          </a:p>
          <a:p>
            <a:pPr marL="36000" indent="108000">
              <a:spcBef>
                <a:spcPts val="3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Bankinnskudd</a:t>
            </a:r>
            <a:endParaRPr lang="nb-NO" dirty="0">
              <a:solidFill>
                <a:schemeClr val="tx1">
                  <a:lumMod val="85000"/>
                  <a:lumOff val="15000"/>
                </a:schemeClr>
              </a:solidFill>
              <a:cs typeface="Kartika" panose="02020503030404060203" pitchFamily="18" charset="0"/>
            </a:endParaRPr>
          </a:p>
        </p:txBody>
      </p:sp>
      <p:pic>
        <p:nvPicPr>
          <p:cNvPr id="13" name="Picture 12">
            <a:extLst>
              <a:ext uri="{FF2B5EF4-FFF2-40B4-BE49-F238E27FC236}">
                <a16:creationId xmlns:a16="http://schemas.microsoft.com/office/drawing/2014/main" id="{1B9FCC53-1465-497A-97E5-82FB0D275AC5}"/>
              </a:ext>
            </a:extLst>
          </p:cNvPr>
          <p:cNvPicPr>
            <a:picLocks noChangeAspect="1"/>
          </p:cNvPicPr>
          <p:nvPr/>
        </p:nvPicPr>
        <p:blipFill>
          <a:blip r:embed="rId5"/>
          <a:stretch>
            <a:fillRect/>
          </a:stretch>
        </p:blipFill>
        <p:spPr>
          <a:xfrm>
            <a:off x="8359562" y="2538701"/>
            <a:ext cx="607927" cy="553998"/>
          </a:xfrm>
          <a:prstGeom prst="rect">
            <a:avLst/>
          </a:prstGeom>
        </p:spPr>
      </p:pic>
      <p:sp>
        <p:nvSpPr>
          <p:cNvPr id="14" name="Rectangle 13">
            <a:extLst>
              <a:ext uri="{FF2B5EF4-FFF2-40B4-BE49-F238E27FC236}">
                <a16:creationId xmlns:a16="http://schemas.microsoft.com/office/drawing/2014/main" id="{C7ECF361-D63F-454B-882C-C682E5B4C915}"/>
              </a:ext>
            </a:extLst>
          </p:cNvPr>
          <p:cNvSpPr/>
          <p:nvPr/>
        </p:nvSpPr>
        <p:spPr>
          <a:xfrm>
            <a:off x="1302778" y="3317436"/>
            <a:ext cx="6480720" cy="1077218"/>
          </a:xfrm>
          <a:prstGeom prst="rect">
            <a:avLst/>
          </a:prstGeom>
        </p:spPr>
        <p:txBody>
          <a:bodyPr wrap="square">
            <a:spAutoFit/>
          </a:bodyPr>
          <a:lstStyle/>
          <a:p>
            <a:pPr marL="342900" indent="-342900">
              <a:spcAft>
                <a:spcPts val="0"/>
              </a:spcAft>
              <a:buFont typeface="Arial" panose="020B0604020202020204" pitchFamily="34" charset="0"/>
              <a:buChar char="•"/>
            </a:pPr>
            <a:r>
              <a:rPr lang="nb-NO" sz="2400" dirty="0">
                <a:solidFill>
                  <a:srgbClr val="000000"/>
                </a:solidFill>
                <a:ea typeface="Calibri" panose="020F0502020204030204" pitchFamily="34" charset="0"/>
              </a:rPr>
              <a:t>Anleggsmidler</a:t>
            </a:r>
          </a:p>
          <a:p>
            <a:pPr marL="800100" lvl="1" indent="-342900">
              <a:buFont typeface="Century Gothic" panose="020B0502020202020204" pitchFamily="34" charset="0"/>
              <a:buChar char="−"/>
            </a:pPr>
            <a:r>
              <a:rPr lang="nb-NO" sz="1600" dirty="0">
                <a:solidFill>
                  <a:srgbClr val="000000"/>
                </a:solidFill>
                <a:ea typeface="Calibri" panose="020F0502020204030204" pitchFamily="34" charset="0"/>
              </a:rPr>
              <a:t>Eiendeler som skal brukes over lengre tid i verdikjeden:</a:t>
            </a:r>
          </a:p>
          <a:p>
            <a:pPr marL="342900" indent="-342900">
              <a:spcAft>
                <a:spcPts val="0"/>
              </a:spcAft>
              <a:buFont typeface="Arial" panose="020B0604020202020204" pitchFamily="34" charset="0"/>
              <a:buChar char="•"/>
            </a:pPr>
            <a:endParaRPr lang="en-US" sz="2400" dirty="0">
              <a:effectLst/>
              <a:ea typeface="Calibri" panose="020F0502020204030204" pitchFamily="34" charset="0"/>
            </a:endParaRPr>
          </a:p>
        </p:txBody>
      </p:sp>
      <p:sp>
        <p:nvSpPr>
          <p:cNvPr id="15" name="Rectangle 14">
            <a:extLst>
              <a:ext uri="{FF2B5EF4-FFF2-40B4-BE49-F238E27FC236}">
                <a16:creationId xmlns:a16="http://schemas.microsoft.com/office/drawing/2014/main" id="{EEAE2011-16BB-4422-9CA7-6D67512BADAE}"/>
              </a:ext>
            </a:extLst>
          </p:cNvPr>
          <p:cNvSpPr/>
          <p:nvPr/>
        </p:nvSpPr>
        <p:spPr>
          <a:xfrm>
            <a:off x="2094866" y="4110136"/>
            <a:ext cx="5472608" cy="44207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6000" rtlCol="0" anchor="t" anchorCtr="0"/>
          <a:lstStyle/>
          <a:p>
            <a:pPr marL="36000" indent="108000">
              <a:spcBef>
                <a:spcPts val="3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Tomter og bygg</a:t>
            </a:r>
          </a:p>
          <a:p>
            <a:pPr marL="36000" indent="108000">
              <a:spcBef>
                <a:spcPts val="3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Maskiner, produksjonsutstyr, inventar</a:t>
            </a:r>
          </a:p>
          <a:p>
            <a:pPr marL="36000" indent="108000">
              <a:spcBef>
                <a:spcPts val="3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Biler og transportmidler</a:t>
            </a:r>
          </a:p>
          <a:p>
            <a:pPr marL="36000" indent="108000">
              <a:spcBef>
                <a:spcPts val="3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(Tyngre) IT utstyr og programvare</a:t>
            </a:r>
          </a:p>
          <a:p>
            <a:pPr marL="36000" indent="108000">
              <a:spcBef>
                <a:spcPts val="3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Verdipapirer</a:t>
            </a:r>
          </a:p>
          <a:p>
            <a:pPr marL="36000" indent="108000">
              <a:spcBef>
                <a:spcPts val="300"/>
              </a:spcBef>
              <a:buFont typeface="Arial" panose="020B0604020202020204" pitchFamily="34" charset="0"/>
              <a:buChar char="•"/>
            </a:pPr>
            <a:r>
              <a:rPr lang="nb-NO" sz="1500" dirty="0">
                <a:solidFill>
                  <a:schemeClr val="tx1">
                    <a:lumMod val="85000"/>
                    <a:lumOff val="15000"/>
                  </a:schemeClr>
                </a:solidFill>
                <a:cs typeface="Kartika" panose="02020503030404060203" pitchFamily="18" charset="0"/>
              </a:rPr>
              <a:t>Immaterielle eiendeler (varemerker, goodwill, etc.)</a:t>
            </a:r>
            <a:endParaRPr lang="nb-NO" dirty="0">
              <a:solidFill>
                <a:schemeClr val="tx1">
                  <a:lumMod val="85000"/>
                  <a:lumOff val="15000"/>
                </a:schemeClr>
              </a:solidFill>
              <a:cs typeface="Kartika" panose="02020503030404060203" pitchFamily="18" charset="0"/>
            </a:endParaRPr>
          </a:p>
        </p:txBody>
      </p:sp>
      <p:pic>
        <p:nvPicPr>
          <p:cNvPr id="16" name="Picture 15">
            <a:extLst>
              <a:ext uri="{FF2B5EF4-FFF2-40B4-BE49-F238E27FC236}">
                <a16:creationId xmlns:a16="http://schemas.microsoft.com/office/drawing/2014/main" id="{6DA64D79-8AD7-4429-B916-283ADE83818A}"/>
              </a:ext>
            </a:extLst>
          </p:cNvPr>
          <p:cNvPicPr>
            <a:picLocks noChangeAspect="1"/>
          </p:cNvPicPr>
          <p:nvPr/>
        </p:nvPicPr>
        <p:blipFill>
          <a:blip r:embed="rId6"/>
          <a:stretch>
            <a:fillRect/>
          </a:stretch>
        </p:blipFill>
        <p:spPr>
          <a:xfrm>
            <a:off x="7882795" y="3811374"/>
            <a:ext cx="1584176" cy="814843"/>
          </a:xfrm>
          <a:prstGeom prst="rect">
            <a:avLst/>
          </a:prstGeom>
        </p:spPr>
      </p:pic>
      <p:pic>
        <p:nvPicPr>
          <p:cNvPr id="17" name="Picture 16">
            <a:extLst>
              <a:ext uri="{FF2B5EF4-FFF2-40B4-BE49-F238E27FC236}">
                <a16:creationId xmlns:a16="http://schemas.microsoft.com/office/drawing/2014/main" id="{5F896138-329F-4137-A6C0-90B9C2570766}"/>
              </a:ext>
            </a:extLst>
          </p:cNvPr>
          <p:cNvPicPr>
            <a:picLocks noChangeAspect="1"/>
          </p:cNvPicPr>
          <p:nvPr/>
        </p:nvPicPr>
        <p:blipFill>
          <a:blip r:embed="rId7"/>
          <a:stretch>
            <a:fillRect/>
          </a:stretch>
        </p:blipFill>
        <p:spPr>
          <a:xfrm>
            <a:off x="8976320" y="4725144"/>
            <a:ext cx="1269010" cy="792682"/>
          </a:xfrm>
          <a:prstGeom prst="rect">
            <a:avLst/>
          </a:prstGeom>
        </p:spPr>
      </p:pic>
      <p:pic>
        <p:nvPicPr>
          <p:cNvPr id="18" name="Picture 2" descr="Salg av IT-utstyr | rådgivning, drift, support - Valdres Teledata">
            <a:extLst>
              <a:ext uri="{FF2B5EF4-FFF2-40B4-BE49-F238E27FC236}">
                <a16:creationId xmlns:a16="http://schemas.microsoft.com/office/drawing/2014/main" id="{ECCF8BEE-613D-4CC1-8FF8-57165B9630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4047" y="4827182"/>
            <a:ext cx="782998" cy="8051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ANTIS | Truck">
            <a:extLst>
              <a:ext uri="{FF2B5EF4-FFF2-40B4-BE49-F238E27FC236}">
                <a16:creationId xmlns:a16="http://schemas.microsoft.com/office/drawing/2014/main" id="{E1A55C1B-CC4A-446F-B51A-71F14B3E61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31867" y="3956829"/>
            <a:ext cx="1804898" cy="942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695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4"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Tittel 1">
            <a:extLst>
              <a:ext uri="{FF2B5EF4-FFF2-40B4-BE49-F238E27FC236}">
                <a16:creationId xmlns:a16="http://schemas.microsoft.com/office/drawing/2014/main" id="{71DA0D80-CEC4-4D6B-BCCD-D49B1C359B38}"/>
              </a:ext>
            </a:extLst>
          </p:cNvPr>
          <p:cNvSpPr>
            <a:spLocks noGrp="1"/>
          </p:cNvSpPr>
          <p:nvPr>
            <p:ph type="title"/>
          </p:nvPr>
        </p:nvSpPr>
        <p:spPr>
          <a:xfrm>
            <a:off x="349688" y="211435"/>
            <a:ext cx="10513168" cy="779169"/>
          </a:xfrm>
        </p:spPr>
        <p:txBody>
          <a:bodyPr vert="horz" lIns="91440" tIns="45720" rIns="91440" bIns="45720" rtlCol="0" anchor="ctr">
            <a:noAutofit/>
          </a:bodyPr>
          <a:lstStyle/>
          <a:p>
            <a:r>
              <a:rPr lang="nb-NO" sz="4000" dirty="0">
                <a:solidFill>
                  <a:schemeClr val="accent5">
                    <a:lumMod val="50000"/>
                  </a:schemeClr>
                </a:solidFill>
              </a:rPr>
              <a:t>Forskjellen på omløpsmidler og anleggsmidler</a:t>
            </a:r>
          </a:p>
        </p:txBody>
      </p:sp>
      <p:sp>
        <p:nvSpPr>
          <p:cNvPr id="3" name="Rectangle 2">
            <a:extLst>
              <a:ext uri="{FF2B5EF4-FFF2-40B4-BE49-F238E27FC236}">
                <a16:creationId xmlns:a16="http://schemas.microsoft.com/office/drawing/2014/main" id="{CAC50F53-02E5-4110-89A0-5D0A9BA72A61}"/>
              </a:ext>
            </a:extLst>
          </p:cNvPr>
          <p:cNvSpPr/>
          <p:nvPr/>
        </p:nvSpPr>
        <p:spPr>
          <a:xfrm>
            <a:off x="483098" y="2507688"/>
            <a:ext cx="6490641" cy="1200329"/>
          </a:xfrm>
          <a:prstGeom prst="rect">
            <a:avLst/>
          </a:prstGeom>
        </p:spPr>
        <p:txBody>
          <a:bodyPr wrap="square">
            <a:spAutoFit/>
          </a:bodyPr>
          <a:lstStyle/>
          <a:p>
            <a:pPr marL="171450" indent="-171450">
              <a:buFont typeface="Arial" panose="020B0604020202020204" pitchFamily="34" charset="0"/>
              <a:buChar char="•"/>
            </a:pPr>
            <a:r>
              <a:rPr lang="nb-NO" dirty="0">
                <a:latin typeface="Minion pro"/>
              </a:rPr>
              <a:t>«Ikke-varige eiendeler» klassifiseres som </a:t>
            </a:r>
            <a:r>
              <a:rPr lang="nb-NO" dirty="0">
                <a:solidFill>
                  <a:srgbClr val="00799A"/>
                </a:solidFill>
                <a:latin typeface="Minion pro"/>
              </a:rPr>
              <a:t>omløpsmidler</a:t>
            </a:r>
            <a:r>
              <a:rPr lang="nb-NO" dirty="0">
                <a:latin typeface="Minion pro"/>
              </a:rPr>
              <a:t>. Alle eiendeler som anskaffes eller oppstår som en direkte konsekvens av driftskretsløpet, det vil si omsetningen av varer og tjenester, har per definisjon en intensjon som er kortsiktig (typisk &lt; 1 år).</a:t>
            </a:r>
            <a:endParaRPr lang="en-GB" dirty="0">
              <a:latin typeface="Minion pro"/>
            </a:endParaRPr>
          </a:p>
        </p:txBody>
      </p:sp>
      <p:sp>
        <p:nvSpPr>
          <p:cNvPr id="4" name="Rectangle 3">
            <a:extLst>
              <a:ext uri="{FF2B5EF4-FFF2-40B4-BE49-F238E27FC236}">
                <a16:creationId xmlns:a16="http://schemas.microsoft.com/office/drawing/2014/main" id="{E8F77D20-E0A4-4FB7-AE2D-38B7E892DF32}"/>
              </a:ext>
            </a:extLst>
          </p:cNvPr>
          <p:cNvSpPr/>
          <p:nvPr/>
        </p:nvSpPr>
        <p:spPr>
          <a:xfrm>
            <a:off x="483098" y="1560022"/>
            <a:ext cx="6639931" cy="923330"/>
          </a:xfrm>
          <a:prstGeom prst="rect">
            <a:avLst/>
          </a:prstGeom>
        </p:spPr>
        <p:txBody>
          <a:bodyPr wrap="square">
            <a:spAutoFit/>
          </a:bodyPr>
          <a:lstStyle/>
          <a:p>
            <a:pPr marL="171450" indent="-171450">
              <a:buFont typeface="Arial" panose="020B0604020202020204" pitchFamily="34" charset="0"/>
              <a:buChar char="•"/>
            </a:pPr>
            <a:r>
              <a:rPr lang="nb-NO" dirty="0">
                <a:latin typeface="Minion pro"/>
              </a:rPr>
              <a:t>Noen eiendeler anskaffes fordi de er nødvendige for at driften skal fungere; Maskiner, inventar, patentrettigheter, produksjonslokaler, bygninger osv. Siktemålet med slike eiendeler er langsiktig bruk.</a:t>
            </a:r>
            <a:endParaRPr lang="en-GB" dirty="0"/>
          </a:p>
        </p:txBody>
      </p:sp>
      <p:sp>
        <p:nvSpPr>
          <p:cNvPr id="6" name="Rectangle 5">
            <a:extLst>
              <a:ext uri="{FF2B5EF4-FFF2-40B4-BE49-F238E27FC236}">
                <a16:creationId xmlns:a16="http://schemas.microsoft.com/office/drawing/2014/main" id="{E9BB45CD-904E-4CAD-9573-66EDEFE8E5D8}"/>
              </a:ext>
            </a:extLst>
          </p:cNvPr>
          <p:cNvSpPr/>
          <p:nvPr/>
        </p:nvSpPr>
        <p:spPr>
          <a:xfrm>
            <a:off x="7974572" y="1351694"/>
            <a:ext cx="1584176" cy="20538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lumMod val="65000"/>
                    <a:lumOff val="35000"/>
                  </a:schemeClr>
                </a:solidFill>
                <a:latin typeface="Minion pro"/>
              </a:rPr>
              <a:t>Anleggsmidler (AN)</a:t>
            </a:r>
          </a:p>
        </p:txBody>
      </p:sp>
      <p:sp>
        <p:nvSpPr>
          <p:cNvPr id="11" name="Rectangle 10">
            <a:extLst>
              <a:ext uri="{FF2B5EF4-FFF2-40B4-BE49-F238E27FC236}">
                <a16:creationId xmlns:a16="http://schemas.microsoft.com/office/drawing/2014/main" id="{393F979B-3D9C-4681-BE44-D5E11DB634D5}"/>
              </a:ext>
            </a:extLst>
          </p:cNvPr>
          <p:cNvSpPr/>
          <p:nvPr/>
        </p:nvSpPr>
        <p:spPr>
          <a:xfrm>
            <a:off x="7974572" y="3429000"/>
            <a:ext cx="1584176" cy="2166343"/>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latin typeface="Minion pro"/>
              </a:rPr>
              <a:t>Omløpsmidler (OM)</a:t>
            </a:r>
          </a:p>
        </p:txBody>
      </p:sp>
      <p:sp>
        <p:nvSpPr>
          <p:cNvPr id="12" name="Rectangle 11">
            <a:extLst>
              <a:ext uri="{FF2B5EF4-FFF2-40B4-BE49-F238E27FC236}">
                <a16:creationId xmlns:a16="http://schemas.microsoft.com/office/drawing/2014/main" id="{1F4CC5CB-6F7D-4EBB-9D2D-CA7AA69464DE}"/>
              </a:ext>
            </a:extLst>
          </p:cNvPr>
          <p:cNvSpPr/>
          <p:nvPr/>
        </p:nvSpPr>
        <p:spPr>
          <a:xfrm>
            <a:off x="9574992" y="1351694"/>
            <a:ext cx="1584176" cy="16589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lumMod val="65000"/>
                    <a:lumOff val="35000"/>
                  </a:schemeClr>
                </a:solidFill>
                <a:latin typeface="Minion pro"/>
              </a:rPr>
              <a:t>Egenkapital (EK)</a:t>
            </a:r>
          </a:p>
        </p:txBody>
      </p:sp>
      <p:sp>
        <p:nvSpPr>
          <p:cNvPr id="13" name="Rectangle 12">
            <a:extLst>
              <a:ext uri="{FF2B5EF4-FFF2-40B4-BE49-F238E27FC236}">
                <a16:creationId xmlns:a16="http://schemas.microsoft.com/office/drawing/2014/main" id="{346D6F73-C181-4C07-AE57-B317F6B33465}"/>
              </a:ext>
            </a:extLst>
          </p:cNvPr>
          <p:cNvSpPr/>
          <p:nvPr/>
        </p:nvSpPr>
        <p:spPr>
          <a:xfrm>
            <a:off x="9583326" y="4318225"/>
            <a:ext cx="1584176" cy="1277118"/>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latin typeface="Minion pro"/>
              </a:rPr>
              <a:t>Kortsiktig</a:t>
            </a:r>
          </a:p>
          <a:p>
            <a:pPr algn="ctr"/>
            <a:r>
              <a:rPr lang="nb-NO" dirty="0">
                <a:latin typeface="Minion pro"/>
              </a:rPr>
              <a:t>Gjeld</a:t>
            </a:r>
          </a:p>
          <a:p>
            <a:pPr algn="ctr"/>
            <a:r>
              <a:rPr lang="nb-NO" dirty="0">
                <a:latin typeface="Minion pro"/>
              </a:rPr>
              <a:t>(KG)</a:t>
            </a:r>
          </a:p>
        </p:txBody>
      </p:sp>
      <p:sp>
        <p:nvSpPr>
          <p:cNvPr id="17" name="Rectangle 16">
            <a:extLst>
              <a:ext uri="{FF2B5EF4-FFF2-40B4-BE49-F238E27FC236}">
                <a16:creationId xmlns:a16="http://schemas.microsoft.com/office/drawing/2014/main" id="{470A1DB8-8A49-4E0A-B500-C75800627541}"/>
              </a:ext>
            </a:extLst>
          </p:cNvPr>
          <p:cNvSpPr/>
          <p:nvPr/>
        </p:nvSpPr>
        <p:spPr>
          <a:xfrm>
            <a:off x="9583326" y="3025852"/>
            <a:ext cx="1584176" cy="12771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dirty="0">
                <a:solidFill>
                  <a:schemeClr val="tx1">
                    <a:lumMod val="65000"/>
                    <a:lumOff val="35000"/>
                  </a:schemeClr>
                </a:solidFill>
                <a:latin typeface="Minion pro"/>
              </a:rPr>
              <a:t>Langsiktig gjeld</a:t>
            </a:r>
          </a:p>
          <a:p>
            <a:pPr algn="ctr"/>
            <a:r>
              <a:rPr lang="nb-NO" dirty="0">
                <a:solidFill>
                  <a:schemeClr val="tx1">
                    <a:lumMod val="65000"/>
                    <a:lumOff val="35000"/>
                  </a:schemeClr>
                </a:solidFill>
                <a:latin typeface="Minion pro"/>
              </a:rPr>
              <a:t>(LG)</a:t>
            </a:r>
          </a:p>
        </p:txBody>
      </p:sp>
      <p:sp>
        <p:nvSpPr>
          <p:cNvPr id="18" name="Right Brace 17">
            <a:extLst>
              <a:ext uri="{FF2B5EF4-FFF2-40B4-BE49-F238E27FC236}">
                <a16:creationId xmlns:a16="http://schemas.microsoft.com/office/drawing/2014/main" id="{9836FDB5-DC7D-4A29-9B11-D7F0E9557F88}"/>
              </a:ext>
            </a:extLst>
          </p:cNvPr>
          <p:cNvSpPr/>
          <p:nvPr/>
        </p:nvSpPr>
        <p:spPr>
          <a:xfrm>
            <a:off x="7254491" y="1599551"/>
            <a:ext cx="271575" cy="908137"/>
          </a:xfrm>
          <a:prstGeom prst="rightBrace">
            <a:avLst>
              <a:gd name="adj1" fmla="val 43406"/>
              <a:gd name="adj2" fmla="val 5883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Right Brace 18">
            <a:extLst>
              <a:ext uri="{FF2B5EF4-FFF2-40B4-BE49-F238E27FC236}">
                <a16:creationId xmlns:a16="http://schemas.microsoft.com/office/drawing/2014/main" id="{C306B9B0-23CE-4068-9100-7A553E4C684C}"/>
              </a:ext>
            </a:extLst>
          </p:cNvPr>
          <p:cNvSpPr/>
          <p:nvPr/>
        </p:nvSpPr>
        <p:spPr>
          <a:xfrm>
            <a:off x="7254492" y="2708920"/>
            <a:ext cx="269552" cy="3441638"/>
          </a:xfrm>
          <a:prstGeom prst="rightBrace">
            <a:avLst>
              <a:gd name="adj1" fmla="val 86074"/>
              <a:gd name="adj2" fmla="val 485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Rectangle 19">
            <a:extLst>
              <a:ext uri="{FF2B5EF4-FFF2-40B4-BE49-F238E27FC236}">
                <a16:creationId xmlns:a16="http://schemas.microsoft.com/office/drawing/2014/main" id="{1D685216-5C40-4281-9C3B-B86BB190023D}"/>
              </a:ext>
            </a:extLst>
          </p:cNvPr>
          <p:cNvSpPr/>
          <p:nvPr/>
        </p:nvSpPr>
        <p:spPr>
          <a:xfrm>
            <a:off x="2124057" y="4152573"/>
            <a:ext cx="1584176" cy="340916"/>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latin typeface="Minion pro"/>
              </a:rPr>
              <a:t>Leverandører</a:t>
            </a:r>
          </a:p>
        </p:txBody>
      </p:sp>
      <p:sp>
        <p:nvSpPr>
          <p:cNvPr id="21" name="Rectangle 20">
            <a:extLst>
              <a:ext uri="{FF2B5EF4-FFF2-40B4-BE49-F238E27FC236}">
                <a16:creationId xmlns:a16="http://schemas.microsoft.com/office/drawing/2014/main" id="{1E97DCC4-59A1-4535-823A-C4B77195950E}"/>
              </a:ext>
            </a:extLst>
          </p:cNvPr>
          <p:cNvSpPr/>
          <p:nvPr/>
        </p:nvSpPr>
        <p:spPr>
          <a:xfrm>
            <a:off x="2124057" y="4642654"/>
            <a:ext cx="1584176" cy="340916"/>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a:latin typeface="Minion pro"/>
              </a:rPr>
              <a:t>Råvarer</a:t>
            </a:r>
          </a:p>
        </p:txBody>
      </p:sp>
      <p:sp>
        <p:nvSpPr>
          <p:cNvPr id="22" name="Rectangle 21">
            <a:extLst>
              <a:ext uri="{FF2B5EF4-FFF2-40B4-BE49-F238E27FC236}">
                <a16:creationId xmlns:a16="http://schemas.microsoft.com/office/drawing/2014/main" id="{5D5CB10D-626D-4063-A762-73796F8CF588}"/>
              </a:ext>
            </a:extLst>
          </p:cNvPr>
          <p:cNvSpPr/>
          <p:nvPr/>
        </p:nvSpPr>
        <p:spPr>
          <a:xfrm>
            <a:off x="2124057" y="5105885"/>
            <a:ext cx="1584176" cy="340916"/>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a:latin typeface="Minion pro"/>
              </a:rPr>
              <a:t>Hjelpematerialer</a:t>
            </a:r>
          </a:p>
        </p:txBody>
      </p:sp>
      <p:sp>
        <p:nvSpPr>
          <p:cNvPr id="23" name="Rectangle 22">
            <a:extLst>
              <a:ext uri="{FF2B5EF4-FFF2-40B4-BE49-F238E27FC236}">
                <a16:creationId xmlns:a16="http://schemas.microsoft.com/office/drawing/2014/main" id="{26E5C284-1104-44D8-B988-B00560823762}"/>
              </a:ext>
            </a:extLst>
          </p:cNvPr>
          <p:cNvSpPr/>
          <p:nvPr/>
        </p:nvSpPr>
        <p:spPr>
          <a:xfrm>
            <a:off x="760426" y="4642654"/>
            <a:ext cx="1139377" cy="340916"/>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a:latin typeface="Minion pro"/>
              </a:rPr>
              <a:t>Likvider</a:t>
            </a:r>
          </a:p>
        </p:txBody>
      </p:sp>
      <p:sp>
        <p:nvSpPr>
          <p:cNvPr id="24" name="Rectangle 23">
            <a:extLst>
              <a:ext uri="{FF2B5EF4-FFF2-40B4-BE49-F238E27FC236}">
                <a16:creationId xmlns:a16="http://schemas.microsoft.com/office/drawing/2014/main" id="{154351B7-75DB-4FD6-A21D-B20EAF2EF499}"/>
              </a:ext>
            </a:extLst>
          </p:cNvPr>
          <p:cNvSpPr/>
          <p:nvPr/>
        </p:nvSpPr>
        <p:spPr>
          <a:xfrm>
            <a:off x="3928779" y="4642654"/>
            <a:ext cx="1368152" cy="340916"/>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a:latin typeface="Minion pro"/>
              </a:rPr>
              <a:t>Ferdigvarer</a:t>
            </a:r>
          </a:p>
        </p:txBody>
      </p:sp>
      <p:sp>
        <p:nvSpPr>
          <p:cNvPr id="25" name="Rectangle 24">
            <a:extLst>
              <a:ext uri="{FF2B5EF4-FFF2-40B4-BE49-F238E27FC236}">
                <a16:creationId xmlns:a16="http://schemas.microsoft.com/office/drawing/2014/main" id="{74F0EB75-035D-4805-A2A4-889612BDBAE3}"/>
              </a:ext>
            </a:extLst>
          </p:cNvPr>
          <p:cNvSpPr/>
          <p:nvPr/>
        </p:nvSpPr>
        <p:spPr>
          <a:xfrm>
            <a:off x="5517477" y="4642654"/>
            <a:ext cx="1579654" cy="340916"/>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a:latin typeface="Minion pro"/>
              </a:rPr>
              <a:t>Kundefordringer</a:t>
            </a:r>
          </a:p>
        </p:txBody>
      </p:sp>
      <p:sp>
        <p:nvSpPr>
          <p:cNvPr id="26" name="Rectangle 25">
            <a:extLst>
              <a:ext uri="{FF2B5EF4-FFF2-40B4-BE49-F238E27FC236}">
                <a16:creationId xmlns:a16="http://schemas.microsoft.com/office/drawing/2014/main" id="{4898476D-83CA-439F-AF28-74A972948484}"/>
              </a:ext>
            </a:extLst>
          </p:cNvPr>
          <p:cNvSpPr/>
          <p:nvPr/>
        </p:nvSpPr>
        <p:spPr>
          <a:xfrm>
            <a:off x="986398" y="3100435"/>
            <a:ext cx="1512000" cy="288000"/>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a:latin typeface="Minion pro"/>
              </a:rPr>
              <a:t>driftskretsløpet,</a:t>
            </a:r>
          </a:p>
        </p:txBody>
      </p:sp>
      <p:cxnSp>
        <p:nvCxnSpPr>
          <p:cNvPr id="28" name="Connector: Elbow 27">
            <a:extLst>
              <a:ext uri="{FF2B5EF4-FFF2-40B4-BE49-F238E27FC236}">
                <a16:creationId xmlns:a16="http://schemas.microsoft.com/office/drawing/2014/main" id="{5BE76FD5-D000-4199-8E22-22996671373E}"/>
              </a:ext>
            </a:extLst>
          </p:cNvPr>
          <p:cNvCxnSpPr>
            <a:cxnSpLocks/>
            <a:stCxn id="25" idx="2"/>
          </p:cNvCxnSpPr>
          <p:nvPr/>
        </p:nvCxnSpPr>
        <p:spPr>
          <a:xfrm rot="5400000">
            <a:off x="3259377" y="3054309"/>
            <a:ext cx="1118666" cy="4977189"/>
          </a:xfrm>
          <a:prstGeom prst="bentConnector2">
            <a:avLst/>
          </a:prstGeom>
          <a:ln>
            <a:solidFill>
              <a:schemeClr val="accent4">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376879-F3D2-477E-8ABD-300977B79270}"/>
              </a:ext>
            </a:extLst>
          </p:cNvPr>
          <p:cNvCxnSpPr>
            <a:cxnSpLocks/>
            <a:stCxn id="23" idx="2"/>
          </p:cNvCxnSpPr>
          <p:nvPr/>
        </p:nvCxnSpPr>
        <p:spPr>
          <a:xfrm>
            <a:off x="1330115" y="4983570"/>
            <a:ext cx="0" cy="1118665"/>
          </a:xfrm>
          <a:prstGeom prst="line">
            <a:avLst/>
          </a:prstGeom>
          <a:ln>
            <a:solidFill>
              <a:schemeClr val="accent4">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CB284D1-EF4E-4608-A26A-C5C7B7C9D795}"/>
              </a:ext>
            </a:extLst>
          </p:cNvPr>
          <p:cNvSpPr/>
          <p:nvPr/>
        </p:nvSpPr>
        <p:spPr>
          <a:xfrm>
            <a:off x="2124057" y="5559742"/>
            <a:ext cx="1584176" cy="340916"/>
          </a:xfrm>
          <a:prstGeom prst="rect">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dirty="0">
                <a:latin typeface="Minion pro"/>
              </a:rPr>
              <a:t>Arbeid</a:t>
            </a:r>
          </a:p>
        </p:txBody>
      </p:sp>
      <p:cxnSp>
        <p:nvCxnSpPr>
          <p:cNvPr id="37" name="Straight Arrow Connector 36">
            <a:extLst>
              <a:ext uri="{FF2B5EF4-FFF2-40B4-BE49-F238E27FC236}">
                <a16:creationId xmlns:a16="http://schemas.microsoft.com/office/drawing/2014/main" id="{C03636F5-FC0D-4CEE-9F34-0C0860445F03}"/>
              </a:ext>
            </a:extLst>
          </p:cNvPr>
          <p:cNvCxnSpPr>
            <a:stCxn id="32" idx="0"/>
            <a:endCxn id="22" idx="2"/>
          </p:cNvCxnSpPr>
          <p:nvPr/>
        </p:nvCxnSpPr>
        <p:spPr>
          <a:xfrm flipV="1">
            <a:off x="2916145" y="5446801"/>
            <a:ext cx="0" cy="112941"/>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9524CE1-291E-487E-94B1-0E408760E94F}"/>
              </a:ext>
            </a:extLst>
          </p:cNvPr>
          <p:cNvCxnSpPr/>
          <p:nvPr/>
        </p:nvCxnSpPr>
        <p:spPr>
          <a:xfrm flipV="1">
            <a:off x="2916145" y="4983570"/>
            <a:ext cx="0" cy="112941"/>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1F8E8F9-D23E-401F-B50C-2EE2F06701AA}"/>
              </a:ext>
            </a:extLst>
          </p:cNvPr>
          <p:cNvCxnSpPr>
            <a:stCxn id="20" idx="2"/>
            <a:endCxn id="21" idx="0"/>
          </p:cNvCxnSpPr>
          <p:nvPr/>
        </p:nvCxnSpPr>
        <p:spPr>
          <a:xfrm>
            <a:off x="2916145" y="4493489"/>
            <a:ext cx="0" cy="149165"/>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9AF4BC6-9ADB-4515-BB86-E59F6700F45A}"/>
              </a:ext>
            </a:extLst>
          </p:cNvPr>
          <p:cNvCxnSpPr>
            <a:stCxn id="23" idx="3"/>
            <a:endCxn id="21" idx="1"/>
          </p:cNvCxnSpPr>
          <p:nvPr/>
        </p:nvCxnSpPr>
        <p:spPr>
          <a:xfrm>
            <a:off x="1899803" y="4813112"/>
            <a:ext cx="224254"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D09C689-E536-434F-A535-1C01DE69263C}"/>
              </a:ext>
            </a:extLst>
          </p:cNvPr>
          <p:cNvCxnSpPr/>
          <p:nvPr/>
        </p:nvCxnSpPr>
        <p:spPr>
          <a:xfrm>
            <a:off x="3716311" y="4813112"/>
            <a:ext cx="224254"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4A7E682-0BE7-4A1D-BBB2-8341DF347EA1}"/>
              </a:ext>
            </a:extLst>
          </p:cNvPr>
          <p:cNvCxnSpPr/>
          <p:nvPr/>
        </p:nvCxnSpPr>
        <p:spPr>
          <a:xfrm>
            <a:off x="5293223" y="4813112"/>
            <a:ext cx="224254"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0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0-#ppt_w/2"/>
                                          </p:val>
                                        </p:tav>
                                        <p:tav tm="100000">
                                          <p:val>
                                            <p:strVal val="#ppt_x"/>
                                          </p:val>
                                        </p:tav>
                                      </p:tavLst>
                                    </p:anim>
                                    <p:anim calcmode="lin" valueType="num">
                                      <p:cBhvr additive="base">
                                        <p:cTn id="2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0-#ppt_w/2"/>
                                          </p:val>
                                        </p:tav>
                                        <p:tav tm="100000">
                                          <p:val>
                                            <p:strVal val="#ppt_x"/>
                                          </p:val>
                                        </p:tav>
                                      </p:tavLst>
                                    </p:anim>
                                    <p:anim calcmode="lin" valueType="num">
                                      <p:cBhvr additive="base">
                                        <p:cTn id="35" dur="500" fill="hold"/>
                                        <p:tgtEl>
                                          <p:spTgt spid="3"/>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0-#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down)">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0-#ppt_w/2"/>
                                          </p:val>
                                        </p:tav>
                                        <p:tav tm="100000">
                                          <p:val>
                                            <p:strVal val="#ppt_x"/>
                                          </p:val>
                                        </p:tav>
                                      </p:tavLst>
                                    </p:anim>
                                    <p:anim calcmode="lin" valueType="num">
                                      <p:cBhvr additive="base">
                                        <p:cTn id="55" dur="500" fill="hold"/>
                                        <p:tgtEl>
                                          <p:spTgt spid="23"/>
                                        </p:tgtEl>
                                        <p:attrNameLst>
                                          <p:attrName>ppt_y</p:attrName>
                                        </p:attrNameLst>
                                      </p:cBhvr>
                                      <p:tavLst>
                                        <p:tav tm="0">
                                          <p:val>
                                            <p:strVal val="#ppt_y"/>
                                          </p:val>
                                        </p:tav>
                                        <p:tav tm="100000">
                                          <p:val>
                                            <p:strVal val="#ppt_y"/>
                                          </p:val>
                                        </p:tav>
                                      </p:tavLst>
                                    </p:anim>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0-#ppt_h/2"/>
                                          </p:val>
                                        </p:tav>
                                        <p:tav tm="100000">
                                          <p:val>
                                            <p:strVal val="#ppt_y"/>
                                          </p:val>
                                        </p:tav>
                                      </p:tavLst>
                                    </p:anim>
                                  </p:childTnLst>
                                </p:cTn>
                              </p:par>
                              <p:par>
                                <p:cTn id="65" presetID="10"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500" fill="hold"/>
                                        <p:tgtEl>
                                          <p:spTgt spid="40"/>
                                        </p:tgtEl>
                                        <p:attrNameLst>
                                          <p:attrName>ppt_x</p:attrName>
                                        </p:attrNameLst>
                                      </p:cBhvr>
                                      <p:tavLst>
                                        <p:tav tm="0">
                                          <p:val>
                                            <p:strVal val="#ppt_x"/>
                                          </p:val>
                                        </p:tav>
                                        <p:tav tm="100000">
                                          <p:val>
                                            <p:strVal val="#ppt_x"/>
                                          </p:val>
                                        </p:tav>
                                      </p:tavLst>
                                    </p:anim>
                                    <p:anim calcmode="lin" valueType="num">
                                      <p:cBhvr additive="base">
                                        <p:cTn id="73" dur="500" fill="hold"/>
                                        <p:tgtEl>
                                          <p:spTgt spid="40"/>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additive="base">
                                        <p:cTn id="80" dur="500" fill="hold"/>
                                        <p:tgtEl>
                                          <p:spTgt spid="22"/>
                                        </p:tgtEl>
                                        <p:attrNameLst>
                                          <p:attrName>ppt_x</p:attrName>
                                        </p:attrNameLst>
                                      </p:cBhvr>
                                      <p:tavLst>
                                        <p:tav tm="0">
                                          <p:val>
                                            <p:strVal val="#ppt_x"/>
                                          </p:val>
                                        </p:tav>
                                        <p:tav tm="100000">
                                          <p:val>
                                            <p:strVal val="#ppt_x"/>
                                          </p:val>
                                        </p:tav>
                                      </p:tavLst>
                                    </p:anim>
                                    <p:anim calcmode="lin" valueType="num">
                                      <p:cBhvr additive="base">
                                        <p:cTn id="81" dur="500" fill="hold"/>
                                        <p:tgtEl>
                                          <p:spTgt spid="22"/>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additive="base">
                                        <p:cTn id="84" dur="500" fill="hold"/>
                                        <p:tgtEl>
                                          <p:spTgt spid="32"/>
                                        </p:tgtEl>
                                        <p:attrNameLst>
                                          <p:attrName>ppt_x</p:attrName>
                                        </p:attrNameLst>
                                      </p:cBhvr>
                                      <p:tavLst>
                                        <p:tav tm="0">
                                          <p:val>
                                            <p:strVal val="#ppt_x"/>
                                          </p:val>
                                        </p:tav>
                                        <p:tav tm="100000">
                                          <p:val>
                                            <p:strVal val="#ppt_x"/>
                                          </p:val>
                                        </p:tav>
                                      </p:tavLst>
                                    </p:anim>
                                    <p:anim calcmode="lin" valueType="num">
                                      <p:cBhvr additive="base">
                                        <p:cTn id="8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8" fill="hold" nodeType="clickEffect">
                                  <p:stCondLst>
                                    <p:cond delay="0"/>
                                  </p:stCondLst>
                                  <p:childTnLst>
                                    <p:set>
                                      <p:cBhvr>
                                        <p:cTn id="89" dur="1" fill="hold">
                                          <p:stCondLst>
                                            <p:cond delay="0"/>
                                          </p:stCondLst>
                                        </p:cTn>
                                        <p:tgtEl>
                                          <p:spTgt spid="46"/>
                                        </p:tgtEl>
                                        <p:attrNameLst>
                                          <p:attrName>style.visibility</p:attrName>
                                        </p:attrNameLst>
                                      </p:cBhvr>
                                      <p:to>
                                        <p:strVal val="visible"/>
                                      </p:to>
                                    </p:set>
                                    <p:anim calcmode="lin" valueType="num">
                                      <p:cBhvr additive="base">
                                        <p:cTn id="90" dur="500" fill="hold"/>
                                        <p:tgtEl>
                                          <p:spTgt spid="46"/>
                                        </p:tgtEl>
                                        <p:attrNameLst>
                                          <p:attrName>ppt_x</p:attrName>
                                        </p:attrNameLst>
                                      </p:cBhvr>
                                      <p:tavLst>
                                        <p:tav tm="0">
                                          <p:val>
                                            <p:strVal val="0-#ppt_w/2"/>
                                          </p:val>
                                        </p:tav>
                                        <p:tav tm="100000">
                                          <p:val>
                                            <p:strVal val="#ppt_x"/>
                                          </p:val>
                                        </p:tav>
                                      </p:tavLst>
                                    </p:anim>
                                    <p:anim calcmode="lin" valueType="num">
                                      <p:cBhvr additive="base">
                                        <p:cTn id="91" dur="500" fill="hold"/>
                                        <p:tgtEl>
                                          <p:spTgt spid="46"/>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 calcmode="lin" valueType="num">
                                      <p:cBhvr additive="base">
                                        <p:cTn id="94" dur="500" fill="hold"/>
                                        <p:tgtEl>
                                          <p:spTgt spid="24"/>
                                        </p:tgtEl>
                                        <p:attrNameLst>
                                          <p:attrName>ppt_x</p:attrName>
                                        </p:attrNameLst>
                                      </p:cBhvr>
                                      <p:tavLst>
                                        <p:tav tm="0">
                                          <p:val>
                                            <p:strVal val="0-#ppt_w/2"/>
                                          </p:val>
                                        </p:tav>
                                        <p:tav tm="100000">
                                          <p:val>
                                            <p:strVal val="#ppt_x"/>
                                          </p:val>
                                        </p:tav>
                                      </p:tavLst>
                                    </p:anim>
                                    <p:anim calcmode="lin" valueType="num">
                                      <p:cBhvr additive="base">
                                        <p:cTn id="95"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8" fill="hold" nodeType="clickEffect">
                                  <p:stCondLst>
                                    <p:cond delay="0"/>
                                  </p:stCondLst>
                                  <p:childTnLst>
                                    <p:set>
                                      <p:cBhvr>
                                        <p:cTn id="99" dur="1" fill="hold">
                                          <p:stCondLst>
                                            <p:cond delay="0"/>
                                          </p:stCondLst>
                                        </p:cTn>
                                        <p:tgtEl>
                                          <p:spTgt spid="47"/>
                                        </p:tgtEl>
                                        <p:attrNameLst>
                                          <p:attrName>style.visibility</p:attrName>
                                        </p:attrNameLst>
                                      </p:cBhvr>
                                      <p:to>
                                        <p:strVal val="visible"/>
                                      </p:to>
                                    </p:set>
                                    <p:anim calcmode="lin" valueType="num">
                                      <p:cBhvr additive="base">
                                        <p:cTn id="100" dur="500" fill="hold"/>
                                        <p:tgtEl>
                                          <p:spTgt spid="47"/>
                                        </p:tgtEl>
                                        <p:attrNameLst>
                                          <p:attrName>ppt_x</p:attrName>
                                        </p:attrNameLst>
                                      </p:cBhvr>
                                      <p:tavLst>
                                        <p:tav tm="0">
                                          <p:val>
                                            <p:strVal val="0-#ppt_w/2"/>
                                          </p:val>
                                        </p:tav>
                                        <p:tav tm="100000">
                                          <p:val>
                                            <p:strVal val="#ppt_x"/>
                                          </p:val>
                                        </p:tav>
                                      </p:tavLst>
                                    </p:anim>
                                    <p:anim calcmode="lin" valueType="num">
                                      <p:cBhvr additive="base">
                                        <p:cTn id="101" dur="500" fill="hold"/>
                                        <p:tgtEl>
                                          <p:spTgt spid="47"/>
                                        </p:tgtEl>
                                        <p:attrNameLst>
                                          <p:attrName>ppt_y</p:attrName>
                                        </p:attrNameLst>
                                      </p:cBhvr>
                                      <p:tavLst>
                                        <p:tav tm="0">
                                          <p:val>
                                            <p:strVal val="#ppt_y"/>
                                          </p:val>
                                        </p:tav>
                                        <p:tav tm="100000">
                                          <p:val>
                                            <p:strVal val="#ppt_y"/>
                                          </p:val>
                                        </p:tav>
                                      </p:tavLst>
                                    </p:anim>
                                  </p:childTnLst>
                                </p:cTn>
                              </p:par>
                              <p:par>
                                <p:cTn id="102" presetID="2" presetClass="entr" presetSubtype="8" fill="hold" grpId="0" nodeType="withEffect">
                                  <p:stCondLst>
                                    <p:cond delay="0"/>
                                  </p:stCondLst>
                                  <p:childTnLst>
                                    <p:set>
                                      <p:cBhvr>
                                        <p:cTn id="103" dur="1" fill="hold">
                                          <p:stCondLst>
                                            <p:cond delay="0"/>
                                          </p:stCondLst>
                                        </p:cTn>
                                        <p:tgtEl>
                                          <p:spTgt spid="25"/>
                                        </p:tgtEl>
                                        <p:attrNameLst>
                                          <p:attrName>style.visibility</p:attrName>
                                        </p:attrNameLst>
                                      </p:cBhvr>
                                      <p:to>
                                        <p:strVal val="visible"/>
                                      </p:to>
                                    </p:set>
                                    <p:anim calcmode="lin" valueType="num">
                                      <p:cBhvr additive="base">
                                        <p:cTn id="104" dur="500" fill="hold"/>
                                        <p:tgtEl>
                                          <p:spTgt spid="25"/>
                                        </p:tgtEl>
                                        <p:attrNameLst>
                                          <p:attrName>ppt_x</p:attrName>
                                        </p:attrNameLst>
                                      </p:cBhvr>
                                      <p:tavLst>
                                        <p:tav tm="0">
                                          <p:val>
                                            <p:strVal val="0-#ppt_w/2"/>
                                          </p:val>
                                        </p:tav>
                                        <p:tav tm="100000">
                                          <p:val>
                                            <p:strVal val="#ppt_x"/>
                                          </p:val>
                                        </p:tav>
                                      </p:tavLst>
                                    </p:anim>
                                    <p:anim calcmode="lin" valueType="num">
                                      <p:cBhvr additive="base">
                                        <p:cTn id="10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1" presetClass="entr" presetSubtype="1" fill="hold"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heel(1)">
                                      <p:cBhvr>
                                        <p:cTn id="110" dur="2000"/>
                                        <p:tgtEl>
                                          <p:spTgt spid="28"/>
                                        </p:tgtEl>
                                      </p:cBhvr>
                                    </p:animEffect>
                                  </p:childTnLst>
                                </p:cTn>
                              </p:par>
                              <p:par>
                                <p:cTn id="111" presetID="21" presetClass="entr" presetSubtype="1" fill="hold" nodeType="with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heel(1)">
                                      <p:cBhvr>
                                        <p:cTn id="113"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11" grpId="0" animBg="1"/>
      <p:bldP spid="12" grpId="0" animBg="1"/>
      <p:bldP spid="13"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tel 1"/>
          <p:cNvSpPr>
            <a:spLocks noGrp="1"/>
          </p:cNvSpPr>
          <p:nvPr>
            <p:ph type="title"/>
          </p:nvPr>
        </p:nvSpPr>
        <p:spPr>
          <a:xfrm>
            <a:off x="479376" y="335244"/>
            <a:ext cx="9624392" cy="553998"/>
          </a:xfrm>
          <a:noFill/>
        </p:spPr>
        <p:txBody>
          <a:bodyPr wrap="square" rtlCol="0">
            <a:spAutoFit/>
          </a:bodyPr>
          <a:lstStyle/>
          <a:p>
            <a:r>
              <a:rPr lang="nb-NO" sz="3600" dirty="0">
                <a:latin typeface="Century Gothic" panose="020B0502020202020204" pitchFamily="34" charset="0"/>
                <a:ea typeface="+mn-ea"/>
                <a:cs typeface="+mn-cs"/>
              </a:rPr>
              <a:t>Finansiering av eiendelene</a:t>
            </a:r>
          </a:p>
        </p:txBody>
      </p:sp>
      <p:pic>
        <p:nvPicPr>
          <p:cNvPr id="6" name="Picture 5">
            <a:extLst>
              <a:ext uri="{FF2B5EF4-FFF2-40B4-BE49-F238E27FC236}">
                <a16:creationId xmlns:a16="http://schemas.microsoft.com/office/drawing/2014/main" id="{9266B813-8169-4023-8B94-C3063FD512F7}"/>
              </a:ext>
            </a:extLst>
          </p:cNvPr>
          <p:cNvPicPr>
            <a:picLocks noChangeAspect="1"/>
          </p:cNvPicPr>
          <p:nvPr/>
        </p:nvPicPr>
        <p:blipFill>
          <a:blip r:embed="rId3"/>
          <a:stretch>
            <a:fillRect/>
          </a:stretch>
        </p:blipFill>
        <p:spPr>
          <a:xfrm>
            <a:off x="808214" y="1300661"/>
            <a:ext cx="2775682" cy="993689"/>
          </a:xfrm>
          <a:prstGeom prst="rect">
            <a:avLst/>
          </a:prstGeom>
        </p:spPr>
      </p:pic>
      <p:pic>
        <p:nvPicPr>
          <p:cNvPr id="10" name="Picture 9">
            <a:extLst>
              <a:ext uri="{FF2B5EF4-FFF2-40B4-BE49-F238E27FC236}">
                <a16:creationId xmlns:a16="http://schemas.microsoft.com/office/drawing/2014/main" id="{E7D55DBD-2B65-4428-8ADE-C34A4F0E21A0}"/>
              </a:ext>
            </a:extLst>
          </p:cNvPr>
          <p:cNvPicPr>
            <a:picLocks noChangeAspect="1"/>
          </p:cNvPicPr>
          <p:nvPr/>
        </p:nvPicPr>
        <p:blipFill>
          <a:blip r:embed="rId4"/>
          <a:stretch>
            <a:fillRect/>
          </a:stretch>
        </p:blipFill>
        <p:spPr>
          <a:xfrm>
            <a:off x="2135644" y="2399038"/>
            <a:ext cx="1448252" cy="904644"/>
          </a:xfrm>
          <a:prstGeom prst="rect">
            <a:avLst/>
          </a:prstGeom>
        </p:spPr>
      </p:pic>
      <p:pic>
        <p:nvPicPr>
          <p:cNvPr id="13" name="Picture 2" descr="Salg av IT-utstyr | rådgivning, drift, support - Valdres Teledata">
            <a:extLst>
              <a:ext uri="{FF2B5EF4-FFF2-40B4-BE49-F238E27FC236}">
                <a16:creationId xmlns:a16="http://schemas.microsoft.com/office/drawing/2014/main" id="{C5767A78-80AD-4905-8425-823DF9D417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347" y="2563852"/>
            <a:ext cx="628394" cy="6461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Valuta – Wikipedia">
            <a:extLst>
              <a:ext uri="{FF2B5EF4-FFF2-40B4-BE49-F238E27FC236}">
                <a16:creationId xmlns:a16="http://schemas.microsoft.com/office/drawing/2014/main" id="{D8C1B59F-D284-48D2-9E29-213EE3445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072" y="4638523"/>
            <a:ext cx="1500897" cy="14408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1693657-60BB-43CB-B0A7-8BE7C70C92A8}"/>
              </a:ext>
            </a:extLst>
          </p:cNvPr>
          <p:cNvPicPr>
            <a:picLocks noChangeAspect="1"/>
          </p:cNvPicPr>
          <p:nvPr/>
        </p:nvPicPr>
        <p:blipFill>
          <a:blip r:embed="rId7"/>
          <a:stretch>
            <a:fillRect/>
          </a:stretch>
        </p:blipFill>
        <p:spPr>
          <a:xfrm>
            <a:off x="808214" y="3429000"/>
            <a:ext cx="2793961" cy="1134651"/>
          </a:xfrm>
          <a:prstGeom prst="rect">
            <a:avLst/>
          </a:prstGeom>
        </p:spPr>
      </p:pic>
      <p:pic>
        <p:nvPicPr>
          <p:cNvPr id="20" name="Picture 19">
            <a:extLst>
              <a:ext uri="{FF2B5EF4-FFF2-40B4-BE49-F238E27FC236}">
                <a16:creationId xmlns:a16="http://schemas.microsoft.com/office/drawing/2014/main" id="{3567EB90-CFC9-4BBD-9A4D-3CC48828BF5A}"/>
              </a:ext>
            </a:extLst>
          </p:cNvPr>
          <p:cNvPicPr>
            <a:picLocks noChangeAspect="1"/>
          </p:cNvPicPr>
          <p:nvPr/>
        </p:nvPicPr>
        <p:blipFill>
          <a:blip r:embed="rId8"/>
          <a:stretch>
            <a:fillRect/>
          </a:stretch>
        </p:blipFill>
        <p:spPr>
          <a:xfrm>
            <a:off x="2511565" y="5015425"/>
            <a:ext cx="854126" cy="778357"/>
          </a:xfrm>
          <a:prstGeom prst="rect">
            <a:avLst/>
          </a:prstGeom>
        </p:spPr>
      </p:pic>
      <p:sp>
        <p:nvSpPr>
          <p:cNvPr id="23" name="TextBox 22">
            <a:extLst>
              <a:ext uri="{FF2B5EF4-FFF2-40B4-BE49-F238E27FC236}">
                <a16:creationId xmlns:a16="http://schemas.microsoft.com/office/drawing/2014/main" id="{E4953B37-585D-4FEC-8207-DC642A78ACE6}"/>
              </a:ext>
            </a:extLst>
          </p:cNvPr>
          <p:cNvSpPr txBox="1"/>
          <p:nvPr/>
        </p:nvSpPr>
        <p:spPr>
          <a:xfrm>
            <a:off x="3707705" y="1935887"/>
            <a:ext cx="2676328" cy="2677656"/>
          </a:xfrm>
          <a:prstGeom prst="rect">
            <a:avLst/>
          </a:prstGeom>
          <a:noFill/>
        </p:spPr>
        <p:txBody>
          <a:bodyPr wrap="square" rtlCol="0">
            <a:spAutoFit/>
          </a:bodyPr>
          <a:lstStyle/>
          <a:p>
            <a:pPr algn="ctr"/>
            <a:r>
              <a:rPr lang="nb-NO" sz="2400" dirty="0">
                <a:solidFill>
                  <a:schemeClr val="accent4">
                    <a:lumMod val="50000"/>
                  </a:schemeClr>
                </a:solidFill>
              </a:rPr>
              <a:t>Hvordan finansierer bedriften eiendelene?</a:t>
            </a:r>
          </a:p>
          <a:p>
            <a:pPr algn="ctr"/>
            <a:endParaRPr lang="nb-NO" sz="2400" dirty="0">
              <a:solidFill>
                <a:schemeClr val="accent4">
                  <a:lumMod val="50000"/>
                </a:schemeClr>
              </a:solidFill>
            </a:endParaRPr>
          </a:p>
          <a:p>
            <a:pPr algn="ctr"/>
            <a:r>
              <a:rPr lang="nb-NO" sz="2400" dirty="0">
                <a:solidFill>
                  <a:schemeClr val="accent4">
                    <a:lumMod val="50000"/>
                  </a:schemeClr>
                </a:solidFill>
              </a:rPr>
              <a:t>(finansierings-kilder)</a:t>
            </a:r>
          </a:p>
        </p:txBody>
      </p:sp>
      <p:sp>
        <p:nvSpPr>
          <p:cNvPr id="24" name="Callout: Left Arrow 23">
            <a:extLst>
              <a:ext uri="{FF2B5EF4-FFF2-40B4-BE49-F238E27FC236}">
                <a16:creationId xmlns:a16="http://schemas.microsoft.com/office/drawing/2014/main" id="{EB314A9F-406C-4264-84B7-DD9307E8FA54}"/>
              </a:ext>
            </a:extLst>
          </p:cNvPr>
          <p:cNvSpPr/>
          <p:nvPr/>
        </p:nvSpPr>
        <p:spPr>
          <a:xfrm>
            <a:off x="6562990" y="1729247"/>
            <a:ext cx="4837943" cy="1195697"/>
          </a:xfrm>
          <a:prstGeom prst="leftArrowCallout">
            <a:avLst>
              <a:gd name="adj1" fmla="val 34101"/>
              <a:gd name="adj2" fmla="val 25000"/>
              <a:gd name="adj3" fmla="val 25000"/>
              <a:gd name="adj4" fmla="val 90677"/>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400" dirty="0">
                <a:latin typeface="Minion pro"/>
              </a:rPr>
              <a:t> </a:t>
            </a:r>
            <a:r>
              <a:rPr lang="nb-NO" sz="2800" dirty="0">
                <a:latin typeface="Minion pro"/>
              </a:rPr>
              <a:t>Egenkapital</a:t>
            </a:r>
            <a:endParaRPr lang="nb-NO" sz="2400" dirty="0">
              <a:latin typeface="Minion pro"/>
            </a:endParaRPr>
          </a:p>
          <a:p>
            <a:pPr lvl="1"/>
            <a:r>
              <a:rPr lang="nb-NO" dirty="0"/>
              <a:t>Innbetalt risikokapital fra eierne</a:t>
            </a:r>
          </a:p>
          <a:p>
            <a:pPr lvl="1"/>
            <a:r>
              <a:rPr lang="nb-NO" dirty="0"/>
              <a:t>Tilbakeholdt overskudd</a:t>
            </a:r>
          </a:p>
        </p:txBody>
      </p:sp>
      <p:sp>
        <p:nvSpPr>
          <p:cNvPr id="26" name="Callout: Left Arrow 25">
            <a:extLst>
              <a:ext uri="{FF2B5EF4-FFF2-40B4-BE49-F238E27FC236}">
                <a16:creationId xmlns:a16="http://schemas.microsoft.com/office/drawing/2014/main" id="{B4D23B5A-8A4B-4A9C-AF74-574ACFB901AC}"/>
              </a:ext>
            </a:extLst>
          </p:cNvPr>
          <p:cNvSpPr/>
          <p:nvPr/>
        </p:nvSpPr>
        <p:spPr>
          <a:xfrm>
            <a:off x="6562990" y="3442826"/>
            <a:ext cx="4837943" cy="1195697"/>
          </a:xfrm>
          <a:prstGeom prst="leftArrowCallout">
            <a:avLst>
              <a:gd name="adj1" fmla="val 34101"/>
              <a:gd name="adj2" fmla="val 25000"/>
              <a:gd name="adj3" fmla="val 25000"/>
              <a:gd name="adj4" fmla="val 90677"/>
            </a:avLst>
          </a:prstGeom>
          <a:solidFill>
            <a:srgbClr val="0079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400" dirty="0">
                <a:latin typeface="Minion pro"/>
              </a:rPr>
              <a:t> Gjeld</a:t>
            </a:r>
          </a:p>
          <a:p>
            <a:pPr lvl="1"/>
            <a:r>
              <a:rPr lang="nb-NO" dirty="0"/>
              <a:t>Langsiktig</a:t>
            </a:r>
          </a:p>
          <a:p>
            <a:pPr lvl="1"/>
            <a:r>
              <a:rPr lang="nb-NO" dirty="0"/>
              <a:t>Kortsiktig</a:t>
            </a:r>
          </a:p>
        </p:txBody>
      </p:sp>
    </p:spTree>
    <p:extLst>
      <p:ext uri="{BB962C8B-B14F-4D97-AF65-F5344CB8AC3E}">
        <p14:creationId xmlns:p14="http://schemas.microsoft.com/office/powerpoint/2010/main" val="2674725915"/>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a:extLst>
              <a:ext uri="{FF2B5EF4-FFF2-40B4-BE49-F238E27FC236}">
                <a16:creationId xmlns:a16="http://schemas.microsoft.com/office/drawing/2014/main" id="{8CA1F8B0-8D05-4CDF-BEFF-04512E13ABB8}"/>
              </a:ext>
            </a:extLst>
          </p:cNvPr>
          <p:cNvSpPr>
            <a:spLocks noGrp="1" noChangeArrowheads="1"/>
          </p:cNvSpPr>
          <p:nvPr>
            <p:ph type="title"/>
          </p:nvPr>
        </p:nvSpPr>
        <p:spPr>
          <a:xfrm>
            <a:off x="454701" y="172890"/>
            <a:ext cx="11737299" cy="757130"/>
          </a:xfrm>
          <a:solidFill>
            <a:schemeClr val="bg1"/>
          </a:solidFill>
        </p:spPr>
        <p:txBody>
          <a:bodyPr vert="horz" wrap="square" lIns="91440" tIns="45720" rIns="91440" bIns="45720" rtlCol="0" anchor="ctr">
            <a:spAutoFit/>
          </a:bodyPr>
          <a:lstStyle/>
          <a:p>
            <a:r>
              <a:rPr lang="nb-NO" altLang="nb-NO" sz="4800" dirty="0">
                <a:solidFill>
                  <a:srgbClr val="5B937F"/>
                </a:solidFill>
                <a:latin typeface="Calibri Light" panose="020F0302020204030204" pitchFamily="34" charset="0"/>
                <a:cs typeface="Calibri Light" panose="020F0302020204030204" pitchFamily="34" charset="0"/>
              </a:rPr>
              <a:t>To hovedkomponenter i regnskapet</a:t>
            </a:r>
            <a:endParaRPr lang="en-US" altLang="nb-NO" sz="4800" dirty="0">
              <a:solidFill>
                <a:srgbClr val="5B937F"/>
              </a:solidFill>
              <a:latin typeface="Calibri Light" panose="020F0302020204030204" pitchFamily="34" charset="0"/>
              <a:cs typeface="Calibri Light" panose="020F0302020204030204" pitchFamily="34" charset="0"/>
            </a:endParaRPr>
          </a:p>
        </p:txBody>
      </p:sp>
      <p:cxnSp>
        <p:nvCxnSpPr>
          <p:cNvPr id="5" name="Straight Connector 4">
            <a:extLst>
              <a:ext uri="{FF2B5EF4-FFF2-40B4-BE49-F238E27FC236}">
                <a16:creationId xmlns:a16="http://schemas.microsoft.com/office/drawing/2014/main" id="{CF19EBA3-7669-4DCB-9282-4388196336E6}"/>
              </a:ext>
            </a:extLst>
          </p:cNvPr>
          <p:cNvCxnSpPr/>
          <p:nvPr/>
        </p:nvCxnSpPr>
        <p:spPr>
          <a:xfrm>
            <a:off x="4077928" y="1037455"/>
            <a:ext cx="0" cy="5184576"/>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A1A662E-5379-4C15-A627-3EF25BE3CAC3}"/>
              </a:ext>
            </a:extLst>
          </p:cNvPr>
          <p:cNvPicPr>
            <a:picLocks noChangeAspect="1"/>
          </p:cNvPicPr>
          <p:nvPr/>
        </p:nvPicPr>
        <p:blipFill>
          <a:blip r:embed="rId3"/>
          <a:stretch>
            <a:fillRect/>
          </a:stretch>
        </p:blipFill>
        <p:spPr>
          <a:xfrm>
            <a:off x="573412" y="2130118"/>
            <a:ext cx="3027799" cy="3919232"/>
          </a:xfrm>
          <a:prstGeom prst="rect">
            <a:avLst/>
          </a:prstGeom>
          <a:solidFill>
            <a:srgbClr val="C00000"/>
          </a:solidFill>
        </p:spPr>
      </p:pic>
      <p:pic>
        <p:nvPicPr>
          <p:cNvPr id="26" name="Picture 25">
            <a:extLst>
              <a:ext uri="{FF2B5EF4-FFF2-40B4-BE49-F238E27FC236}">
                <a16:creationId xmlns:a16="http://schemas.microsoft.com/office/drawing/2014/main" id="{A8791D6F-9E11-4030-8EFB-4E8D9165AF33}"/>
              </a:ext>
            </a:extLst>
          </p:cNvPr>
          <p:cNvPicPr>
            <a:picLocks noChangeAspect="1"/>
          </p:cNvPicPr>
          <p:nvPr/>
        </p:nvPicPr>
        <p:blipFill>
          <a:blip r:embed="rId4"/>
          <a:stretch>
            <a:fillRect/>
          </a:stretch>
        </p:blipFill>
        <p:spPr>
          <a:xfrm>
            <a:off x="8126398" y="2405607"/>
            <a:ext cx="3607429" cy="3389838"/>
          </a:xfrm>
          <a:prstGeom prst="rect">
            <a:avLst/>
          </a:prstGeom>
          <a:solidFill>
            <a:srgbClr val="C00000"/>
          </a:solidFill>
        </p:spPr>
      </p:pic>
      <p:pic>
        <p:nvPicPr>
          <p:cNvPr id="28" name="Picture 27">
            <a:extLst>
              <a:ext uri="{FF2B5EF4-FFF2-40B4-BE49-F238E27FC236}">
                <a16:creationId xmlns:a16="http://schemas.microsoft.com/office/drawing/2014/main" id="{6B355F48-75C8-4A45-ACB3-16C5EECD624B}"/>
              </a:ext>
            </a:extLst>
          </p:cNvPr>
          <p:cNvPicPr>
            <a:picLocks noChangeAspect="1"/>
          </p:cNvPicPr>
          <p:nvPr/>
        </p:nvPicPr>
        <p:blipFill>
          <a:blip r:embed="rId5"/>
          <a:stretch>
            <a:fillRect/>
          </a:stretch>
        </p:blipFill>
        <p:spPr>
          <a:xfrm>
            <a:off x="4277639" y="2055476"/>
            <a:ext cx="3609803" cy="2768081"/>
          </a:xfrm>
          <a:prstGeom prst="rect">
            <a:avLst/>
          </a:prstGeom>
          <a:solidFill>
            <a:srgbClr val="C00000"/>
          </a:solidFill>
        </p:spPr>
      </p:pic>
      <p:sp>
        <p:nvSpPr>
          <p:cNvPr id="30" name="Rectangle 29">
            <a:extLst>
              <a:ext uri="{FF2B5EF4-FFF2-40B4-BE49-F238E27FC236}">
                <a16:creationId xmlns:a16="http://schemas.microsoft.com/office/drawing/2014/main" id="{804FC69E-8C98-48E5-87FE-3176F03D5DD1}"/>
              </a:ext>
            </a:extLst>
          </p:cNvPr>
          <p:cNvSpPr/>
          <p:nvPr/>
        </p:nvSpPr>
        <p:spPr>
          <a:xfrm>
            <a:off x="4322048" y="2044075"/>
            <a:ext cx="3609802" cy="4036101"/>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4000" dirty="0">
                <a:latin typeface="Calibri Light" panose="020F0302020204030204" pitchFamily="34" charset="0"/>
                <a:cs typeface="Calibri Light" panose="020F0302020204030204" pitchFamily="34" charset="0"/>
              </a:rPr>
              <a:t>Eiendeler</a:t>
            </a:r>
          </a:p>
          <a:p>
            <a:pPr algn="ctr"/>
            <a:endParaRPr lang="nb-NO" sz="3600" dirty="0">
              <a:latin typeface="Calibri Light" panose="020F0302020204030204" pitchFamily="34" charset="0"/>
              <a:cs typeface="Calibri Light" panose="020F0302020204030204" pitchFamily="34" charset="0"/>
            </a:endParaRPr>
          </a:p>
        </p:txBody>
      </p:sp>
      <p:sp>
        <p:nvSpPr>
          <p:cNvPr id="31" name="Rectangle 30">
            <a:extLst>
              <a:ext uri="{FF2B5EF4-FFF2-40B4-BE49-F238E27FC236}">
                <a16:creationId xmlns:a16="http://schemas.microsoft.com/office/drawing/2014/main" id="{AC77BE5A-167C-47B7-8546-27EA961DD364}"/>
              </a:ext>
            </a:extLst>
          </p:cNvPr>
          <p:cNvSpPr/>
          <p:nvPr/>
        </p:nvSpPr>
        <p:spPr>
          <a:xfrm>
            <a:off x="8091605" y="3439517"/>
            <a:ext cx="3609802" cy="264066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4000" dirty="0">
                <a:latin typeface="Calibri Light" panose="020F0302020204030204" pitchFamily="34" charset="0"/>
                <a:cs typeface="Calibri Light" panose="020F0302020204030204" pitchFamily="34" charset="0"/>
              </a:rPr>
              <a:t>Gjeld</a:t>
            </a:r>
          </a:p>
          <a:p>
            <a:pPr algn="ctr"/>
            <a:endParaRPr lang="nb-NO" sz="3600" dirty="0">
              <a:latin typeface="Calibri Light" panose="020F0302020204030204" pitchFamily="34" charset="0"/>
              <a:cs typeface="Calibri Light" panose="020F0302020204030204" pitchFamily="34" charset="0"/>
            </a:endParaRPr>
          </a:p>
        </p:txBody>
      </p:sp>
      <p:sp>
        <p:nvSpPr>
          <p:cNvPr id="32" name="Rectangle 31">
            <a:extLst>
              <a:ext uri="{FF2B5EF4-FFF2-40B4-BE49-F238E27FC236}">
                <a16:creationId xmlns:a16="http://schemas.microsoft.com/office/drawing/2014/main" id="{B7176740-D120-46BE-BF4F-5CE0184F6D09}"/>
              </a:ext>
            </a:extLst>
          </p:cNvPr>
          <p:cNvSpPr/>
          <p:nvPr/>
        </p:nvSpPr>
        <p:spPr>
          <a:xfrm>
            <a:off x="8091605" y="2044075"/>
            <a:ext cx="3609802" cy="1371589"/>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4000" dirty="0">
              <a:latin typeface="Calibri Light" panose="020F0302020204030204" pitchFamily="34" charset="0"/>
              <a:cs typeface="Calibri Light" panose="020F0302020204030204" pitchFamily="34" charset="0"/>
            </a:endParaRPr>
          </a:p>
          <a:p>
            <a:pPr algn="ctr"/>
            <a:r>
              <a:rPr lang="nb-NO" sz="4000" dirty="0">
                <a:latin typeface="Calibri Light" panose="020F0302020204030204" pitchFamily="34" charset="0"/>
                <a:cs typeface="Calibri Light" panose="020F0302020204030204" pitchFamily="34" charset="0"/>
              </a:rPr>
              <a:t>Egenkapital</a:t>
            </a:r>
            <a:br>
              <a:rPr lang="nb-NO" sz="3600" dirty="0">
                <a:latin typeface="Calibri Light" panose="020F0302020204030204" pitchFamily="34" charset="0"/>
                <a:cs typeface="Calibri Light" panose="020F0302020204030204" pitchFamily="34" charset="0"/>
              </a:rPr>
            </a:br>
            <a:endParaRPr lang="nb-NO" sz="4000" dirty="0">
              <a:latin typeface="Calibri Light" panose="020F0302020204030204" pitchFamily="34" charset="0"/>
              <a:cs typeface="Calibri Light" panose="020F0302020204030204" pitchFamily="34" charset="0"/>
            </a:endParaRPr>
          </a:p>
        </p:txBody>
      </p:sp>
      <p:sp>
        <p:nvSpPr>
          <p:cNvPr id="33" name="Rectangle 32">
            <a:extLst>
              <a:ext uri="{FF2B5EF4-FFF2-40B4-BE49-F238E27FC236}">
                <a16:creationId xmlns:a16="http://schemas.microsoft.com/office/drawing/2014/main" id="{AABCB012-AE90-429D-A2D7-5D22C1A117B8}"/>
              </a:ext>
            </a:extLst>
          </p:cNvPr>
          <p:cNvSpPr/>
          <p:nvPr/>
        </p:nvSpPr>
        <p:spPr>
          <a:xfrm>
            <a:off x="449467" y="2044075"/>
            <a:ext cx="3375067" cy="4036101"/>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rtlCol="0" anchor="ctr"/>
          <a:lstStyle/>
          <a:p>
            <a:r>
              <a:rPr lang="nb-NO" sz="4000" dirty="0">
                <a:latin typeface="Calibri Light" panose="020F0302020204030204" pitchFamily="34" charset="0"/>
                <a:cs typeface="Calibri Light" panose="020F0302020204030204" pitchFamily="34" charset="0"/>
              </a:rPr>
              <a:t>  Inntekter</a:t>
            </a:r>
          </a:p>
          <a:p>
            <a:r>
              <a:rPr lang="nb-NO" sz="4000" u="sng" dirty="0">
                <a:latin typeface="Calibri Light" panose="020F0302020204030204" pitchFamily="34" charset="0"/>
                <a:cs typeface="Calibri Light" panose="020F0302020204030204" pitchFamily="34" charset="0"/>
              </a:rPr>
              <a:t>- kostnader</a:t>
            </a:r>
          </a:p>
          <a:p>
            <a:r>
              <a:rPr lang="nb-NO" sz="3600" dirty="0">
                <a:latin typeface="Calibri Light" panose="020F0302020204030204" pitchFamily="34" charset="0"/>
                <a:cs typeface="Calibri Light" panose="020F0302020204030204" pitchFamily="34" charset="0"/>
              </a:rPr>
              <a:t>= resultat</a:t>
            </a:r>
            <a:r>
              <a:rPr lang="nb-NO" sz="3600" u="sng" dirty="0">
                <a:latin typeface="Calibri Light" panose="020F0302020204030204" pitchFamily="34" charset="0"/>
                <a:cs typeface="Calibri Light" panose="020F0302020204030204" pitchFamily="34" charset="0"/>
              </a:rPr>
              <a:t>  </a:t>
            </a:r>
          </a:p>
          <a:p>
            <a:endParaRPr lang="nb-NO" sz="3600" dirty="0">
              <a:latin typeface="Calibri Light" panose="020F0302020204030204" pitchFamily="34" charset="0"/>
              <a:cs typeface="Calibri Light" panose="020F0302020204030204" pitchFamily="34" charset="0"/>
            </a:endParaRPr>
          </a:p>
        </p:txBody>
      </p:sp>
      <p:sp>
        <p:nvSpPr>
          <p:cNvPr id="35" name="Rectangle 34">
            <a:extLst>
              <a:ext uri="{FF2B5EF4-FFF2-40B4-BE49-F238E27FC236}">
                <a16:creationId xmlns:a16="http://schemas.microsoft.com/office/drawing/2014/main" id="{EF001CE2-E00A-4287-AB4A-FDFBB7CFA8A4}"/>
              </a:ext>
            </a:extLst>
          </p:cNvPr>
          <p:cNvSpPr/>
          <p:nvPr/>
        </p:nvSpPr>
        <p:spPr>
          <a:xfrm>
            <a:off x="452767" y="1225200"/>
            <a:ext cx="3373578" cy="63535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600" dirty="0">
                <a:latin typeface="Calibri Light" panose="020F0302020204030204" pitchFamily="34" charset="0"/>
                <a:cs typeface="Calibri Light" panose="020F0302020204030204" pitchFamily="34" charset="0"/>
              </a:rPr>
              <a:t>RESULTATREGNSKAPET</a:t>
            </a:r>
          </a:p>
        </p:txBody>
      </p:sp>
      <p:sp>
        <p:nvSpPr>
          <p:cNvPr id="36" name="Rectangle 35">
            <a:extLst>
              <a:ext uri="{FF2B5EF4-FFF2-40B4-BE49-F238E27FC236}">
                <a16:creationId xmlns:a16="http://schemas.microsoft.com/office/drawing/2014/main" id="{47175CA9-EC67-41C1-977A-DF5C06A29769}"/>
              </a:ext>
            </a:extLst>
          </p:cNvPr>
          <p:cNvSpPr/>
          <p:nvPr/>
        </p:nvSpPr>
        <p:spPr>
          <a:xfrm>
            <a:off x="4329868" y="1225200"/>
            <a:ext cx="7337890" cy="63535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600" dirty="0">
                <a:latin typeface="Calibri Light" panose="020F0302020204030204" pitchFamily="34" charset="0"/>
                <a:cs typeface="Calibri Light" panose="020F0302020204030204" pitchFamily="34" charset="0"/>
              </a:rPr>
              <a:t>BALANSEREGNSKAPET</a:t>
            </a:r>
          </a:p>
        </p:txBody>
      </p:sp>
      <p:pic>
        <p:nvPicPr>
          <p:cNvPr id="6" name="Picture 5">
            <a:extLst>
              <a:ext uri="{FF2B5EF4-FFF2-40B4-BE49-F238E27FC236}">
                <a16:creationId xmlns:a16="http://schemas.microsoft.com/office/drawing/2014/main" id="{5803E673-2334-3E9C-DA13-35F3FB1F67C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0876547" y="260648"/>
            <a:ext cx="791212" cy="771565"/>
          </a:xfrm>
          <a:prstGeom prst="rect">
            <a:avLst/>
          </a:prstGeom>
        </p:spPr>
      </p:pic>
    </p:spTree>
    <p:extLst>
      <p:ext uri="{BB962C8B-B14F-4D97-AF65-F5344CB8AC3E}">
        <p14:creationId xmlns:p14="http://schemas.microsoft.com/office/powerpoint/2010/main" val="168490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1000"/>
                                        <p:tgtEl>
                                          <p:spTgt spid="31"/>
                                        </p:tgtEl>
                                      </p:cBhvr>
                                    </p:animEffect>
                                    <p:anim calcmode="lin" valueType="num">
                                      <p:cBhvr>
                                        <p:cTn id="36" dur="1000" fill="hold"/>
                                        <p:tgtEl>
                                          <p:spTgt spid="31"/>
                                        </p:tgtEl>
                                        <p:attrNameLst>
                                          <p:attrName>ppt_x</p:attrName>
                                        </p:attrNameLst>
                                      </p:cBhvr>
                                      <p:tavLst>
                                        <p:tav tm="0">
                                          <p:val>
                                            <p:strVal val="#ppt_x"/>
                                          </p:val>
                                        </p:tav>
                                        <p:tav tm="100000">
                                          <p:val>
                                            <p:strVal val="#ppt_x"/>
                                          </p:val>
                                        </p:tav>
                                      </p:tavLst>
                                    </p:anim>
                                    <p:anim calcmode="lin" valueType="num">
                                      <p:cBhvr>
                                        <p:cTn id="37" dur="1000" fill="hold"/>
                                        <p:tgtEl>
                                          <p:spTgt spid="3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1000"/>
                                        <p:tgtEl>
                                          <p:spTgt spid="32"/>
                                        </p:tgtEl>
                                      </p:cBhvr>
                                    </p:animEffect>
                                    <p:anim calcmode="lin" valueType="num">
                                      <p:cBhvr>
                                        <p:cTn id="41" dur="1000" fill="hold"/>
                                        <p:tgtEl>
                                          <p:spTgt spid="32"/>
                                        </p:tgtEl>
                                        <p:attrNameLst>
                                          <p:attrName>ppt_x</p:attrName>
                                        </p:attrNameLst>
                                      </p:cBhvr>
                                      <p:tavLst>
                                        <p:tav tm="0">
                                          <p:val>
                                            <p:strVal val="#ppt_x"/>
                                          </p:val>
                                        </p:tav>
                                        <p:tav tm="100000">
                                          <p:val>
                                            <p:strVal val="#ppt_x"/>
                                          </p:val>
                                        </p:tav>
                                      </p:tavLst>
                                    </p:anim>
                                    <p:anim calcmode="lin" valueType="num">
                                      <p:cBhvr>
                                        <p:cTn id="4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grpId="1" nodeType="clickEffect">
                                  <p:stCondLst>
                                    <p:cond delay="0"/>
                                  </p:stCondLst>
                                  <p:childTnLst>
                                    <p:anim calcmode="lin" valueType="num">
                                      <p:cBhvr additive="base">
                                        <p:cTn id="46" dur="500"/>
                                        <p:tgtEl>
                                          <p:spTgt spid="33"/>
                                        </p:tgtEl>
                                        <p:attrNameLst>
                                          <p:attrName>ppt_x</p:attrName>
                                        </p:attrNameLst>
                                      </p:cBhvr>
                                      <p:tavLst>
                                        <p:tav tm="0">
                                          <p:val>
                                            <p:strVal val="ppt_x"/>
                                          </p:val>
                                        </p:tav>
                                        <p:tav tm="100000">
                                          <p:val>
                                            <p:strVal val="ppt_x"/>
                                          </p:val>
                                        </p:tav>
                                      </p:tavLst>
                                    </p:anim>
                                    <p:anim calcmode="lin" valueType="num">
                                      <p:cBhvr additive="base">
                                        <p:cTn id="47" dur="500"/>
                                        <p:tgtEl>
                                          <p:spTgt spid="33"/>
                                        </p:tgtEl>
                                        <p:attrNameLst>
                                          <p:attrName>ppt_y</p:attrName>
                                        </p:attrNameLst>
                                      </p:cBhvr>
                                      <p:tavLst>
                                        <p:tav tm="0">
                                          <p:val>
                                            <p:strVal val="ppt_y"/>
                                          </p:val>
                                        </p:tav>
                                        <p:tav tm="100000">
                                          <p:val>
                                            <p:strVal val="1+ppt_h/2"/>
                                          </p:val>
                                        </p:tav>
                                      </p:tavLst>
                                    </p:anim>
                                    <p:set>
                                      <p:cBhvr>
                                        <p:cTn id="48" dur="1" fill="hold">
                                          <p:stCondLst>
                                            <p:cond delay="499"/>
                                          </p:stCondLst>
                                        </p:cTn>
                                        <p:tgtEl>
                                          <p:spTgt spid="33"/>
                                        </p:tgtEl>
                                        <p:attrNameLst>
                                          <p:attrName>style.visibility</p:attrName>
                                        </p:attrNameLst>
                                      </p:cBhvr>
                                      <p:to>
                                        <p:strVal val="hidden"/>
                                      </p:to>
                                    </p:set>
                                  </p:childTnLst>
                                </p:cTn>
                              </p:par>
                              <p:par>
                                <p:cTn id="49" presetID="42"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grpId="1" nodeType="clickEffect">
                                  <p:stCondLst>
                                    <p:cond delay="0"/>
                                  </p:stCondLst>
                                  <p:childTnLst>
                                    <p:anim calcmode="lin" valueType="num">
                                      <p:cBhvr additive="base">
                                        <p:cTn id="57" dur="500"/>
                                        <p:tgtEl>
                                          <p:spTgt spid="30"/>
                                        </p:tgtEl>
                                        <p:attrNameLst>
                                          <p:attrName>ppt_x</p:attrName>
                                        </p:attrNameLst>
                                      </p:cBhvr>
                                      <p:tavLst>
                                        <p:tav tm="0">
                                          <p:val>
                                            <p:strVal val="ppt_x"/>
                                          </p:val>
                                        </p:tav>
                                        <p:tav tm="100000">
                                          <p:val>
                                            <p:strVal val="ppt_x"/>
                                          </p:val>
                                        </p:tav>
                                      </p:tavLst>
                                    </p:anim>
                                    <p:anim calcmode="lin" valueType="num">
                                      <p:cBhvr additive="base">
                                        <p:cTn id="58" dur="500"/>
                                        <p:tgtEl>
                                          <p:spTgt spid="30"/>
                                        </p:tgtEl>
                                        <p:attrNameLst>
                                          <p:attrName>ppt_y</p:attrName>
                                        </p:attrNameLst>
                                      </p:cBhvr>
                                      <p:tavLst>
                                        <p:tav tm="0">
                                          <p:val>
                                            <p:strVal val="ppt_y"/>
                                          </p:val>
                                        </p:tav>
                                        <p:tav tm="100000">
                                          <p:val>
                                            <p:strVal val="1+ppt_h/2"/>
                                          </p:val>
                                        </p:tav>
                                      </p:tavLst>
                                    </p:anim>
                                    <p:set>
                                      <p:cBhvr>
                                        <p:cTn id="59" dur="1" fill="hold">
                                          <p:stCondLst>
                                            <p:cond delay="499"/>
                                          </p:stCondLst>
                                        </p:cTn>
                                        <p:tgtEl>
                                          <p:spTgt spid="30"/>
                                        </p:tgtEl>
                                        <p:attrNameLst>
                                          <p:attrName>style.visibility</p:attrName>
                                        </p:attrNameLst>
                                      </p:cBhvr>
                                      <p:to>
                                        <p:strVal val="hidden"/>
                                      </p:to>
                                    </p:set>
                                  </p:childTnLst>
                                </p:cTn>
                              </p:par>
                              <p:par>
                                <p:cTn id="60" presetID="42" presetClass="entr" presetSubtype="0"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anim calcmode="lin" valueType="num">
                                      <p:cBhvr>
                                        <p:cTn id="63" dur="1000" fill="hold"/>
                                        <p:tgtEl>
                                          <p:spTgt spid="28"/>
                                        </p:tgtEl>
                                        <p:attrNameLst>
                                          <p:attrName>ppt_x</p:attrName>
                                        </p:attrNameLst>
                                      </p:cBhvr>
                                      <p:tavLst>
                                        <p:tav tm="0">
                                          <p:val>
                                            <p:strVal val="#ppt_x"/>
                                          </p:val>
                                        </p:tav>
                                        <p:tav tm="100000">
                                          <p:val>
                                            <p:strVal val="#ppt_x"/>
                                          </p:val>
                                        </p:tav>
                                      </p:tavLst>
                                    </p:anim>
                                    <p:anim calcmode="lin" valueType="num">
                                      <p:cBhvr>
                                        <p:cTn id="6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grpId="1" nodeType="clickEffect">
                                  <p:stCondLst>
                                    <p:cond delay="0"/>
                                  </p:stCondLst>
                                  <p:childTnLst>
                                    <p:anim calcmode="lin" valueType="num">
                                      <p:cBhvr additive="base">
                                        <p:cTn id="68" dur="500"/>
                                        <p:tgtEl>
                                          <p:spTgt spid="31"/>
                                        </p:tgtEl>
                                        <p:attrNameLst>
                                          <p:attrName>ppt_x</p:attrName>
                                        </p:attrNameLst>
                                      </p:cBhvr>
                                      <p:tavLst>
                                        <p:tav tm="0">
                                          <p:val>
                                            <p:strVal val="ppt_x"/>
                                          </p:val>
                                        </p:tav>
                                        <p:tav tm="100000">
                                          <p:val>
                                            <p:strVal val="ppt_x"/>
                                          </p:val>
                                        </p:tav>
                                      </p:tavLst>
                                    </p:anim>
                                    <p:anim calcmode="lin" valueType="num">
                                      <p:cBhvr additive="base">
                                        <p:cTn id="69" dur="500"/>
                                        <p:tgtEl>
                                          <p:spTgt spid="31"/>
                                        </p:tgtEl>
                                        <p:attrNameLst>
                                          <p:attrName>ppt_y</p:attrName>
                                        </p:attrNameLst>
                                      </p:cBhvr>
                                      <p:tavLst>
                                        <p:tav tm="0">
                                          <p:val>
                                            <p:strVal val="ppt_y"/>
                                          </p:val>
                                        </p:tav>
                                        <p:tav tm="100000">
                                          <p:val>
                                            <p:strVal val="1+ppt_h/2"/>
                                          </p:val>
                                        </p:tav>
                                      </p:tavLst>
                                    </p:anim>
                                    <p:set>
                                      <p:cBhvr>
                                        <p:cTn id="70" dur="1" fill="hold">
                                          <p:stCondLst>
                                            <p:cond delay="499"/>
                                          </p:stCondLst>
                                        </p:cTn>
                                        <p:tgtEl>
                                          <p:spTgt spid="31"/>
                                        </p:tgtEl>
                                        <p:attrNameLst>
                                          <p:attrName>style.visibility</p:attrName>
                                        </p:attrNameLst>
                                      </p:cBhvr>
                                      <p:to>
                                        <p:strVal val="hidden"/>
                                      </p:to>
                                    </p:set>
                                  </p:childTnLst>
                                </p:cTn>
                              </p:par>
                              <p:par>
                                <p:cTn id="71" presetID="2" presetClass="exit" presetSubtype="4" fill="hold" grpId="1" nodeType="withEffect">
                                  <p:stCondLst>
                                    <p:cond delay="0"/>
                                  </p:stCondLst>
                                  <p:childTnLst>
                                    <p:anim calcmode="lin" valueType="num">
                                      <p:cBhvr additive="base">
                                        <p:cTn id="72" dur="500"/>
                                        <p:tgtEl>
                                          <p:spTgt spid="32"/>
                                        </p:tgtEl>
                                        <p:attrNameLst>
                                          <p:attrName>ppt_x</p:attrName>
                                        </p:attrNameLst>
                                      </p:cBhvr>
                                      <p:tavLst>
                                        <p:tav tm="0">
                                          <p:val>
                                            <p:strVal val="ppt_x"/>
                                          </p:val>
                                        </p:tav>
                                        <p:tav tm="100000">
                                          <p:val>
                                            <p:strVal val="ppt_x"/>
                                          </p:val>
                                        </p:tav>
                                      </p:tavLst>
                                    </p:anim>
                                    <p:anim calcmode="lin" valueType="num">
                                      <p:cBhvr additive="base">
                                        <p:cTn id="73" dur="500"/>
                                        <p:tgtEl>
                                          <p:spTgt spid="32"/>
                                        </p:tgtEl>
                                        <p:attrNameLst>
                                          <p:attrName>ppt_y</p:attrName>
                                        </p:attrNameLst>
                                      </p:cBhvr>
                                      <p:tavLst>
                                        <p:tav tm="0">
                                          <p:val>
                                            <p:strVal val="ppt_y"/>
                                          </p:val>
                                        </p:tav>
                                        <p:tav tm="100000">
                                          <p:val>
                                            <p:strVal val="1+ppt_h/2"/>
                                          </p:val>
                                        </p:tav>
                                      </p:tavLst>
                                    </p:anim>
                                    <p:set>
                                      <p:cBhvr>
                                        <p:cTn id="74" dur="1" fill="hold">
                                          <p:stCondLst>
                                            <p:cond delay="499"/>
                                          </p:stCondLst>
                                        </p:cTn>
                                        <p:tgtEl>
                                          <p:spTgt spid="32"/>
                                        </p:tgtEl>
                                        <p:attrNameLst>
                                          <p:attrName>style.visibility</p:attrName>
                                        </p:attrNameLst>
                                      </p:cBhvr>
                                      <p:to>
                                        <p:strVal val="hidden"/>
                                      </p:to>
                                    </p:set>
                                  </p:childTnLst>
                                </p:cTn>
                              </p:par>
                              <p:par>
                                <p:cTn id="75" presetID="42"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anim calcmode="lin" valueType="num">
                                      <p:cBhvr>
                                        <p:cTn id="78" dur="1000" fill="hold"/>
                                        <p:tgtEl>
                                          <p:spTgt spid="26"/>
                                        </p:tgtEl>
                                        <p:attrNameLst>
                                          <p:attrName>ppt_x</p:attrName>
                                        </p:attrNameLst>
                                      </p:cBhvr>
                                      <p:tavLst>
                                        <p:tav tm="0">
                                          <p:val>
                                            <p:strVal val="#ppt_x"/>
                                          </p:val>
                                        </p:tav>
                                        <p:tav tm="100000">
                                          <p:val>
                                            <p:strVal val="#ppt_x"/>
                                          </p:val>
                                        </p:tav>
                                      </p:tavLst>
                                    </p:anim>
                                    <p:anim calcmode="lin" valueType="num">
                                      <p:cBhvr>
                                        <p:cTn id="7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5" grpId="0" animBg="1"/>
      <p:bldP spid="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A3C50F4-11BB-EBA0-9E60-075ED83EB14D}"/>
              </a:ext>
            </a:extLst>
          </p:cNvPr>
          <p:cNvSpPr/>
          <p:nvPr/>
        </p:nvSpPr>
        <p:spPr>
          <a:xfrm>
            <a:off x="4624101" y="213898"/>
            <a:ext cx="7499156" cy="52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6E1FBAB-4A1E-51FA-8ECF-A44F62B18A98}"/>
              </a:ext>
            </a:extLst>
          </p:cNvPr>
          <p:cNvSpPr/>
          <p:nvPr/>
        </p:nvSpPr>
        <p:spPr>
          <a:xfrm>
            <a:off x="5345871" y="1157142"/>
            <a:ext cx="5141627" cy="8607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40AF288-6C3E-3B3E-69F0-7C88B1817DFA}"/>
              </a:ext>
            </a:extLst>
          </p:cNvPr>
          <p:cNvSpPr/>
          <p:nvPr/>
        </p:nvSpPr>
        <p:spPr>
          <a:xfrm>
            <a:off x="5345871" y="1884824"/>
            <a:ext cx="5509306" cy="762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D71719F2-BA7D-83DD-41AE-FEA0D9852A05}"/>
              </a:ext>
            </a:extLst>
          </p:cNvPr>
          <p:cNvSpPr/>
          <p:nvPr/>
        </p:nvSpPr>
        <p:spPr>
          <a:xfrm>
            <a:off x="5365881" y="2550003"/>
            <a:ext cx="5509306" cy="4068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3B169E0-71B2-F580-C7E6-8958C6E1F2FB}"/>
              </a:ext>
            </a:extLst>
          </p:cNvPr>
          <p:cNvSpPr/>
          <p:nvPr/>
        </p:nvSpPr>
        <p:spPr>
          <a:xfrm>
            <a:off x="5335866" y="2912829"/>
            <a:ext cx="5509306" cy="4068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A3599BA-6C23-5E53-E277-17D12A213AFD}"/>
              </a:ext>
            </a:extLst>
          </p:cNvPr>
          <p:cNvSpPr/>
          <p:nvPr/>
        </p:nvSpPr>
        <p:spPr>
          <a:xfrm>
            <a:off x="5345871" y="3285590"/>
            <a:ext cx="5509306" cy="4068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23" name="Rectangle 22">
            <a:extLst>
              <a:ext uri="{FF2B5EF4-FFF2-40B4-BE49-F238E27FC236}">
                <a16:creationId xmlns:a16="http://schemas.microsoft.com/office/drawing/2014/main" id="{E5ACDF4A-F827-0B69-8BA0-99BBB9EE8A12}"/>
              </a:ext>
            </a:extLst>
          </p:cNvPr>
          <p:cNvSpPr/>
          <p:nvPr/>
        </p:nvSpPr>
        <p:spPr>
          <a:xfrm>
            <a:off x="5345871" y="3673341"/>
            <a:ext cx="5509306" cy="4068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F78E6674-484F-FF26-130B-79FCA68BE6B7}"/>
              </a:ext>
            </a:extLst>
          </p:cNvPr>
          <p:cNvSpPr/>
          <p:nvPr/>
        </p:nvSpPr>
        <p:spPr>
          <a:xfrm>
            <a:off x="5381891" y="5625917"/>
            <a:ext cx="5509306" cy="7315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16BA2397-ACFD-2265-7AE9-164E18861629}"/>
              </a:ext>
            </a:extLst>
          </p:cNvPr>
          <p:cNvSpPr/>
          <p:nvPr/>
        </p:nvSpPr>
        <p:spPr>
          <a:xfrm>
            <a:off x="5320859" y="6357505"/>
            <a:ext cx="5509306" cy="5194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1">
            <a:extLst>
              <a:ext uri="{FF2B5EF4-FFF2-40B4-BE49-F238E27FC236}">
                <a16:creationId xmlns:a16="http://schemas.microsoft.com/office/drawing/2014/main" id="{20E77FA7-CAF1-E286-2139-08CED1187716}"/>
              </a:ext>
            </a:extLst>
          </p:cNvPr>
          <p:cNvSpPr txBox="1"/>
          <p:nvPr/>
        </p:nvSpPr>
        <p:spPr>
          <a:xfrm>
            <a:off x="6088068" y="150810"/>
            <a:ext cx="5785649" cy="52185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nb-NO" sz="1400" dirty="0">
                <a:latin typeface="Arial" panose="020B0604020202020204" pitchFamily="34" charset="0"/>
                <a:cs typeface="Arial" panose="020B0604020202020204" pitchFamily="34" charset="0"/>
              </a:rPr>
              <a:t>Tjener eller taper virksomheten penger? Vi trekker kostnadene fra inntektene i en gitt </a:t>
            </a:r>
            <a:r>
              <a:rPr lang="nb-NO" sz="1400" baseline="0" dirty="0">
                <a:latin typeface="Arial" panose="020B0604020202020204" pitchFamily="34" charset="0"/>
                <a:cs typeface="Arial" panose="020B0604020202020204" pitchFamily="34" charset="0"/>
              </a:rPr>
              <a:t>regnskapsperiode. </a:t>
            </a:r>
            <a:endParaRPr lang="nb-NO" sz="1400" dirty="0">
              <a:latin typeface="Arial" panose="020B0604020202020204" pitchFamily="34" charset="0"/>
              <a:cs typeface="Arial" panose="020B0604020202020204" pitchFamily="34" charset="0"/>
            </a:endParaRPr>
          </a:p>
        </p:txBody>
      </p:sp>
      <p:cxnSp>
        <p:nvCxnSpPr>
          <p:cNvPr id="10" name="Connector: Elbow 9">
            <a:extLst>
              <a:ext uri="{FF2B5EF4-FFF2-40B4-BE49-F238E27FC236}">
                <a16:creationId xmlns:a16="http://schemas.microsoft.com/office/drawing/2014/main" id="{5BA6C409-FC0C-D950-80F2-D2065C24BF68}"/>
              </a:ext>
            </a:extLst>
          </p:cNvPr>
          <p:cNvCxnSpPr>
            <a:cxnSpLocks/>
          </p:cNvCxnSpPr>
          <p:nvPr/>
        </p:nvCxnSpPr>
        <p:spPr>
          <a:xfrm flipV="1">
            <a:off x="6673981" y="1267911"/>
            <a:ext cx="528930" cy="215745"/>
          </a:xfrm>
          <a:prstGeom prst="bentConnector3">
            <a:avLst>
              <a:gd name="adj1" fmla="val 50000"/>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13" name="TextBox 29">
            <a:extLst>
              <a:ext uri="{FF2B5EF4-FFF2-40B4-BE49-F238E27FC236}">
                <a16:creationId xmlns:a16="http://schemas.microsoft.com/office/drawing/2014/main" id="{D4C54E74-A0B4-DDA0-CD38-FFDAE08EF8A2}"/>
              </a:ext>
            </a:extLst>
          </p:cNvPr>
          <p:cNvSpPr txBox="1"/>
          <p:nvPr/>
        </p:nvSpPr>
        <p:spPr>
          <a:xfrm>
            <a:off x="5938742" y="1135312"/>
            <a:ext cx="4548756" cy="52186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40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dirty="0"/>
              <a:t>Omsetningen av kjøretøy og tjenester i 2019 og 2020.</a:t>
            </a:r>
          </a:p>
        </p:txBody>
      </p:sp>
      <p:sp>
        <p:nvSpPr>
          <p:cNvPr id="24" name="Rectangle 23">
            <a:extLst>
              <a:ext uri="{FF2B5EF4-FFF2-40B4-BE49-F238E27FC236}">
                <a16:creationId xmlns:a16="http://schemas.microsoft.com/office/drawing/2014/main" id="{8DD66CA2-29C3-3A23-C6A4-54051C391119}"/>
              </a:ext>
            </a:extLst>
          </p:cNvPr>
          <p:cNvSpPr/>
          <p:nvPr/>
        </p:nvSpPr>
        <p:spPr>
          <a:xfrm>
            <a:off x="5320859" y="4765057"/>
            <a:ext cx="5509306" cy="7207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cxnSp>
        <p:nvCxnSpPr>
          <p:cNvPr id="16" name="Connector: Elbow 15">
            <a:extLst>
              <a:ext uri="{FF2B5EF4-FFF2-40B4-BE49-F238E27FC236}">
                <a16:creationId xmlns:a16="http://schemas.microsoft.com/office/drawing/2014/main" id="{D207F7EF-DC3A-4328-B8E0-3B6873F170DC}"/>
              </a:ext>
            </a:extLst>
          </p:cNvPr>
          <p:cNvCxnSpPr>
            <a:cxnSpLocks/>
          </p:cNvCxnSpPr>
          <p:nvPr/>
        </p:nvCxnSpPr>
        <p:spPr>
          <a:xfrm rot="5400000" flipH="1" flipV="1">
            <a:off x="5405275" y="2219825"/>
            <a:ext cx="543578" cy="435494"/>
          </a:xfrm>
          <a:prstGeom prst="bentConnector3">
            <a:avLst>
              <a:gd name="adj1" fmla="val 50000"/>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17" name="TextBox 31">
            <a:extLst>
              <a:ext uri="{FF2B5EF4-FFF2-40B4-BE49-F238E27FC236}">
                <a16:creationId xmlns:a16="http://schemas.microsoft.com/office/drawing/2014/main" id="{E81B8C2C-BDAB-5AD6-6137-84D0DDA63162}"/>
              </a:ext>
            </a:extLst>
          </p:cNvPr>
          <p:cNvSpPr txBox="1"/>
          <p:nvPr/>
        </p:nvSpPr>
        <p:spPr>
          <a:xfrm>
            <a:off x="5971853" y="1906395"/>
            <a:ext cx="5256000" cy="53235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40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i="1" dirty="0"/>
              <a:t>Direkte variable kostnader </a:t>
            </a:r>
            <a:r>
              <a:rPr lang="nb-NO" dirty="0"/>
              <a:t>forbundet med salget av kjøretøy og tjenester; den største komponenten relatert til innkjøp av biler</a:t>
            </a:r>
          </a:p>
        </p:txBody>
      </p:sp>
      <p:cxnSp>
        <p:nvCxnSpPr>
          <p:cNvPr id="22" name="Connector: Elbow 21">
            <a:extLst>
              <a:ext uri="{FF2B5EF4-FFF2-40B4-BE49-F238E27FC236}">
                <a16:creationId xmlns:a16="http://schemas.microsoft.com/office/drawing/2014/main" id="{B67A2FA8-7B56-7D62-AADA-DECA60833601}"/>
              </a:ext>
            </a:extLst>
          </p:cNvPr>
          <p:cNvCxnSpPr>
            <a:cxnSpLocks/>
          </p:cNvCxnSpPr>
          <p:nvPr/>
        </p:nvCxnSpPr>
        <p:spPr>
          <a:xfrm flipV="1">
            <a:off x="5415386" y="2795369"/>
            <a:ext cx="479425" cy="141704"/>
          </a:xfrm>
          <a:prstGeom prst="bentConnector3">
            <a:avLst>
              <a:gd name="adj1" fmla="val 50000"/>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27" name="TextBox 34">
            <a:extLst>
              <a:ext uri="{FF2B5EF4-FFF2-40B4-BE49-F238E27FC236}">
                <a16:creationId xmlns:a16="http://schemas.microsoft.com/office/drawing/2014/main" id="{E22EBFAF-1412-7717-35B9-66477B36B559}"/>
              </a:ext>
            </a:extLst>
          </p:cNvPr>
          <p:cNvSpPr txBox="1"/>
          <p:nvPr/>
        </p:nvSpPr>
        <p:spPr>
          <a:xfrm>
            <a:off x="5971853" y="2661809"/>
            <a:ext cx="5601772" cy="27758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400" i="1">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i="0" dirty="0"/>
              <a:t>Lønninger, arbeidsgiveravgift og pensjonskostnader</a:t>
            </a:r>
          </a:p>
        </p:txBody>
      </p:sp>
      <p:cxnSp>
        <p:nvCxnSpPr>
          <p:cNvPr id="29" name="Straight Connector 28">
            <a:extLst>
              <a:ext uri="{FF2B5EF4-FFF2-40B4-BE49-F238E27FC236}">
                <a16:creationId xmlns:a16="http://schemas.microsoft.com/office/drawing/2014/main" id="{44E7464D-61B8-0113-0B51-205271944290}"/>
              </a:ext>
            </a:extLst>
          </p:cNvPr>
          <p:cNvCxnSpPr>
            <a:cxnSpLocks/>
          </p:cNvCxnSpPr>
          <p:nvPr/>
        </p:nvCxnSpPr>
        <p:spPr>
          <a:xfrm>
            <a:off x="5412211" y="3190717"/>
            <a:ext cx="482600"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30" name="TextBox 34">
            <a:extLst>
              <a:ext uri="{FF2B5EF4-FFF2-40B4-BE49-F238E27FC236}">
                <a16:creationId xmlns:a16="http://schemas.microsoft.com/office/drawing/2014/main" id="{06B07771-5A65-EB7F-6372-D9A5EC32EE0E}"/>
              </a:ext>
            </a:extLst>
          </p:cNvPr>
          <p:cNvSpPr txBox="1"/>
          <p:nvPr/>
        </p:nvSpPr>
        <p:spPr>
          <a:xfrm>
            <a:off x="5982587" y="3011252"/>
            <a:ext cx="4244489" cy="32984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400" i="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dirty="0"/>
              <a:t>Verdiforringelse av anleggsmidler. </a:t>
            </a:r>
          </a:p>
        </p:txBody>
      </p:sp>
      <p:cxnSp>
        <p:nvCxnSpPr>
          <p:cNvPr id="32" name="Connector: Elbow 31">
            <a:extLst>
              <a:ext uri="{FF2B5EF4-FFF2-40B4-BE49-F238E27FC236}">
                <a16:creationId xmlns:a16="http://schemas.microsoft.com/office/drawing/2014/main" id="{1A473F3A-64AA-98BE-BC7B-61F93D82249E}"/>
              </a:ext>
            </a:extLst>
          </p:cNvPr>
          <p:cNvCxnSpPr>
            <a:cxnSpLocks/>
          </p:cNvCxnSpPr>
          <p:nvPr/>
        </p:nvCxnSpPr>
        <p:spPr>
          <a:xfrm>
            <a:off x="5419514" y="3542415"/>
            <a:ext cx="475297" cy="98072"/>
          </a:xfrm>
          <a:prstGeom prst="bentConnector3">
            <a:avLst>
              <a:gd name="adj1" fmla="val 50000"/>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36" name="TextBox 36">
            <a:extLst>
              <a:ext uri="{FF2B5EF4-FFF2-40B4-BE49-F238E27FC236}">
                <a16:creationId xmlns:a16="http://schemas.microsoft.com/office/drawing/2014/main" id="{F8708B7A-660C-4F08-18BF-2877A8B399F6}"/>
              </a:ext>
            </a:extLst>
          </p:cNvPr>
          <p:cNvSpPr txBox="1"/>
          <p:nvPr/>
        </p:nvSpPr>
        <p:spPr>
          <a:xfrm>
            <a:off x="5968454" y="3541907"/>
            <a:ext cx="5601772" cy="27305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400" i="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dirty="0"/>
              <a:t>Primært faste kostnader, f.eks. husleie, strøm, IT, reklame, garantier</a:t>
            </a:r>
          </a:p>
        </p:txBody>
      </p:sp>
      <p:cxnSp>
        <p:nvCxnSpPr>
          <p:cNvPr id="37" name="Straight Connector 36">
            <a:extLst>
              <a:ext uri="{FF2B5EF4-FFF2-40B4-BE49-F238E27FC236}">
                <a16:creationId xmlns:a16="http://schemas.microsoft.com/office/drawing/2014/main" id="{40671FD0-6A06-D8E5-CC36-5C26FB24C980}"/>
              </a:ext>
            </a:extLst>
          </p:cNvPr>
          <p:cNvCxnSpPr/>
          <p:nvPr/>
        </p:nvCxnSpPr>
        <p:spPr>
          <a:xfrm>
            <a:off x="5482969" y="4046519"/>
            <a:ext cx="419100"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38" name="TextBox 38">
            <a:extLst>
              <a:ext uri="{FF2B5EF4-FFF2-40B4-BE49-F238E27FC236}">
                <a16:creationId xmlns:a16="http://schemas.microsoft.com/office/drawing/2014/main" id="{7DBE7427-77BA-AB14-0B95-68EC749563EE}"/>
              </a:ext>
            </a:extLst>
          </p:cNvPr>
          <p:cNvSpPr txBox="1"/>
          <p:nvPr/>
        </p:nvSpPr>
        <p:spPr>
          <a:xfrm>
            <a:off x="5968454" y="3884103"/>
            <a:ext cx="3686897" cy="27954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400" i="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b="1" dirty="0"/>
              <a:t>Overskudd fra driften</a:t>
            </a:r>
          </a:p>
        </p:txBody>
      </p:sp>
      <p:sp>
        <p:nvSpPr>
          <p:cNvPr id="40" name="TextBox 40">
            <a:extLst>
              <a:ext uri="{FF2B5EF4-FFF2-40B4-BE49-F238E27FC236}">
                <a16:creationId xmlns:a16="http://schemas.microsoft.com/office/drawing/2014/main" id="{4F170D61-A767-3018-A0DF-A04A983A0D00}"/>
              </a:ext>
            </a:extLst>
          </p:cNvPr>
          <p:cNvSpPr txBox="1"/>
          <p:nvPr/>
        </p:nvSpPr>
        <p:spPr>
          <a:xfrm>
            <a:off x="5999450" y="4887992"/>
            <a:ext cx="4779480" cy="26987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400" i="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dirty="0"/>
              <a:t>Renter, gebyrer, valutagevinster/-tap</a:t>
            </a:r>
          </a:p>
        </p:txBody>
      </p:sp>
      <p:cxnSp>
        <p:nvCxnSpPr>
          <p:cNvPr id="41" name="Connector: Elbow 40">
            <a:extLst>
              <a:ext uri="{FF2B5EF4-FFF2-40B4-BE49-F238E27FC236}">
                <a16:creationId xmlns:a16="http://schemas.microsoft.com/office/drawing/2014/main" id="{BECA1D7A-F8A4-D460-F59C-7FF8EE371AE9}"/>
              </a:ext>
            </a:extLst>
          </p:cNvPr>
          <p:cNvCxnSpPr/>
          <p:nvPr/>
        </p:nvCxnSpPr>
        <p:spPr>
          <a:xfrm flipV="1">
            <a:off x="5484589" y="6037468"/>
            <a:ext cx="419100" cy="301626"/>
          </a:xfrm>
          <a:prstGeom prst="bentConnector3">
            <a:avLst>
              <a:gd name="adj1" fmla="val 50000"/>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42" name="TextBox 42">
            <a:extLst>
              <a:ext uri="{FF2B5EF4-FFF2-40B4-BE49-F238E27FC236}">
                <a16:creationId xmlns:a16="http://schemas.microsoft.com/office/drawing/2014/main" id="{66AE05A4-BB68-84AD-F102-E8817BB4BF7E}"/>
              </a:ext>
            </a:extLst>
          </p:cNvPr>
          <p:cNvSpPr txBox="1"/>
          <p:nvPr/>
        </p:nvSpPr>
        <p:spPr>
          <a:xfrm>
            <a:off x="6015647" y="5878682"/>
            <a:ext cx="3640138" cy="41592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400" i="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en-US"/>
              <a:t>Skatt i Norge og utlandet</a:t>
            </a:r>
          </a:p>
        </p:txBody>
      </p:sp>
      <p:cxnSp>
        <p:nvCxnSpPr>
          <p:cNvPr id="43" name="Straight Connector 42">
            <a:extLst>
              <a:ext uri="{FF2B5EF4-FFF2-40B4-BE49-F238E27FC236}">
                <a16:creationId xmlns:a16="http://schemas.microsoft.com/office/drawing/2014/main" id="{6A606D21-F7C2-6B90-3A29-A83C255C5A47}"/>
              </a:ext>
            </a:extLst>
          </p:cNvPr>
          <p:cNvCxnSpPr/>
          <p:nvPr/>
        </p:nvCxnSpPr>
        <p:spPr>
          <a:xfrm>
            <a:off x="5482969" y="6537962"/>
            <a:ext cx="419100"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44" name="TextBox 44">
            <a:extLst>
              <a:ext uri="{FF2B5EF4-FFF2-40B4-BE49-F238E27FC236}">
                <a16:creationId xmlns:a16="http://schemas.microsoft.com/office/drawing/2014/main" id="{3A6BD888-DBD8-2984-F28E-36D3D3F624DE}"/>
              </a:ext>
            </a:extLst>
          </p:cNvPr>
          <p:cNvSpPr txBox="1"/>
          <p:nvPr/>
        </p:nvSpPr>
        <p:spPr>
          <a:xfrm>
            <a:off x="6008715" y="6217374"/>
            <a:ext cx="5601772" cy="57364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400" i="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dirty="0"/>
              <a:t>Utbetales til eierne som utbytte eller tilbakeholdes for videre vekst som øker eiernes egenkapital.</a:t>
            </a:r>
          </a:p>
        </p:txBody>
      </p:sp>
      <p:sp>
        <p:nvSpPr>
          <p:cNvPr id="45" name="Right Brace 44">
            <a:extLst>
              <a:ext uri="{FF2B5EF4-FFF2-40B4-BE49-F238E27FC236}">
                <a16:creationId xmlns:a16="http://schemas.microsoft.com/office/drawing/2014/main" id="{F071629C-5BDD-A1F4-D114-10314F21B9F0}"/>
              </a:ext>
            </a:extLst>
          </p:cNvPr>
          <p:cNvSpPr/>
          <p:nvPr/>
        </p:nvSpPr>
        <p:spPr>
          <a:xfrm>
            <a:off x="5653511" y="4545367"/>
            <a:ext cx="285231" cy="1044720"/>
          </a:xfrm>
          <a:prstGeom prst="rightBrac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Rectangle 3">
            <a:extLst>
              <a:ext uri="{FF2B5EF4-FFF2-40B4-BE49-F238E27FC236}">
                <a16:creationId xmlns:a16="http://schemas.microsoft.com/office/drawing/2014/main" id="{D7C981A6-E0F0-9FC9-AC71-958228716181}"/>
              </a:ext>
            </a:extLst>
          </p:cNvPr>
          <p:cNvSpPr/>
          <p:nvPr/>
        </p:nvSpPr>
        <p:spPr>
          <a:xfrm>
            <a:off x="4593898" y="84806"/>
            <a:ext cx="6921214" cy="5500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AF74A2F-11FA-A6F5-9B83-A91242E795A8}"/>
              </a:ext>
            </a:extLst>
          </p:cNvPr>
          <p:cNvSpPr/>
          <p:nvPr/>
        </p:nvSpPr>
        <p:spPr>
          <a:xfrm>
            <a:off x="5381909" y="1087996"/>
            <a:ext cx="5235063" cy="5500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93E60B7-A4EF-07E9-70F4-2D4DF8B7CE61}"/>
              </a:ext>
            </a:extLst>
          </p:cNvPr>
          <p:cNvSpPr/>
          <p:nvPr/>
        </p:nvSpPr>
        <p:spPr>
          <a:xfrm>
            <a:off x="5412211" y="1943071"/>
            <a:ext cx="5617060" cy="7979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803A76F-D25A-5064-9CE2-5B10F05102C5}"/>
              </a:ext>
            </a:extLst>
          </p:cNvPr>
          <p:cNvSpPr/>
          <p:nvPr/>
        </p:nvSpPr>
        <p:spPr>
          <a:xfrm>
            <a:off x="5381909" y="2680293"/>
            <a:ext cx="5235063" cy="4121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4C2F6B4-AE90-A2C2-FFA6-06FA73B6BC1F}"/>
              </a:ext>
            </a:extLst>
          </p:cNvPr>
          <p:cNvSpPr/>
          <p:nvPr/>
        </p:nvSpPr>
        <p:spPr>
          <a:xfrm>
            <a:off x="5391914" y="2953764"/>
            <a:ext cx="5235063" cy="4017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A3BA0F2C-FDAE-5C74-49E3-E1CC30DC6D30}"/>
              </a:ext>
            </a:extLst>
          </p:cNvPr>
          <p:cNvSpPr/>
          <p:nvPr/>
        </p:nvSpPr>
        <p:spPr>
          <a:xfrm>
            <a:off x="5406921" y="3324886"/>
            <a:ext cx="6163305" cy="5500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9C3A628-5952-4F60-4E6C-5C16D5918CFD}"/>
              </a:ext>
            </a:extLst>
          </p:cNvPr>
          <p:cNvSpPr/>
          <p:nvPr/>
        </p:nvSpPr>
        <p:spPr>
          <a:xfrm>
            <a:off x="5381891" y="3791222"/>
            <a:ext cx="5235063" cy="5500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ED098BB0-B579-FA22-2766-481DC8A4F23C}"/>
              </a:ext>
            </a:extLst>
          </p:cNvPr>
          <p:cNvSpPr/>
          <p:nvPr/>
        </p:nvSpPr>
        <p:spPr>
          <a:xfrm>
            <a:off x="5543867" y="4432529"/>
            <a:ext cx="5235063" cy="13109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8D0876AF-3EBA-3B21-53DF-3DCC3DC88238}"/>
              </a:ext>
            </a:extLst>
          </p:cNvPr>
          <p:cNvSpPr/>
          <p:nvPr/>
        </p:nvSpPr>
        <p:spPr>
          <a:xfrm>
            <a:off x="5406921" y="5764326"/>
            <a:ext cx="5990373" cy="10266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2">
            <a:extLst>
              <a:ext uri="{FF2B5EF4-FFF2-40B4-BE49-F238E27FC236}">
                <a16:creationId xmlns:a16="http://schemas.microsoft.com/office/drawing/2014/main" id="{743BF720-61AF-56BC-AF8B-2205E850EDDE}"/>
              </a:ext>
            </a:extLst>
          </p:cNvPr>
          <p:cNvPicPr>
            <a:picLocks noChangeAspect="1"/>
          </p:cNvPicPr>
          <p:nvPr/>
        </p:nvPicPr>
        <p:blipFill>
          <a:blip r:embed="rId3"/>
          <a:stretch>
            <a:fillRect/>
          </a:stretch>
        </p:blipFill>
        <p:spPr>
          <a:xfrm>
            <a:off x="51125" y="27794"/>
            <a:ext cx="5291347" cy="6849202"/>
          </a:xfrm>
          <a:prstGeom prst="rect">
            <a:avLst/>
          </a:prstGeom>
          <a:solidFill>
            <a:srgbClr val="C00000"/>
          </a:solidFill>
        </p:spPr>
      </p:pic>
      <p:pic>
        <p:nvPicPr>
          <p:cNvPr id="11" name="Picture 10">
            <a:extLst>
              <a:ext uri="{FF2B5EF4-FFF2-40B4-BE49-F238E27FC236}">
                <a16:creationId xmlns:a16="http://schemas.microsoft.com/office/drawing/2014/main" id="{9A8B6155-89B5-4F88-A338-7D6FC818173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235293" y="27793"/>
            <a:ext cx="755807" cy="712979"/>
          </a:xfrm>
          <a:prstGeom prst="rect">
            <a:avLst/>
          </a:prstGeom>
        </p:spPr>
      </p:pic>
      <p:cxnSp>
        <p:nvCxnSpPr>
          <p:cNvPr id="2" name="Straight Connector 1">
            <a:extLst>
              <a:ext uri="{FF2B5EF4-FFF2-40B4-BE49-F238E27FC236}">
                <a16:creationId xmlns:a16="http://schemas.microsoft.com/office/drawing/2014/main" id="{F0E6FA4E-4765-4608-0E35-A6EC83072662}"/>
              </a:ext>
            </a:extLst>
          </p:cNvPr>
          <p:cNvCxnSpPr/>
          <p:nvPr/>
        </p:nvCxnSpPr>
        <p:spPr>
          <a:xfrm>
            <a:off x="4593898" y="396237"/>
            <a:ext cx="1314450"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7" name="Tittel 1">
            <a:extLst>
              <a:ext uri="{FF2B5EF4-FFF2-40B4-BE49-F238E27FC236}">
                <a16:creationId xmlns:a16="http://schemas.microsoft.com/office/drawing/2014/main" id="{0E212688-6B86-B101-C2AD-3B55E1BA8454}"/>
              </a:ext>
            </a:extLst>
          </p:cNvPr>
          <p:cNvSpPr txBox="1">
            <a:spLocks/>
          </p:cNvSpPr>
          <p:nvPr/>
        </p:nvSpPr>
        <p:spPr>
          <a:xfrm>
            <a:off x="10744161" y="6554394"/>
            <a:ext cx="1379096" cy="24468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100" dirty="0">
                <a:solidFill>
                  <a:srgbClr val="C00000"/>
                </a:solidFill>
                <a:latin typeface="Calibri Light" panose="020F0302020204030204" pitchFamily="34" charset="0"/>
                <a:cs typeface="Calibri Light" panose="020F0302020204030204" pitchFamily="34" charset="0"/>
              </a:rPr>
              <a:t>Eksempel (læreboka)</a:t>
            </a:r>
          </a:p>
        </p:txBody>
      </p:sp>
    </p:spTree>
    <p:extLst>
      <p:ext uri="{BB962C8B-B14F-4D97-AF65-F5344CB8AC3E}">
        <p14:creationId xmlns:p14="http://schemas.microsoft.com/office/powerpoint/2010/main" val="200113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0" nodeType="clickEffect">
                                  <p:stCondLst>
                                    <p:cond delay="0"/>
                                  </p:stCondLst>
                                  <p:childTnLst>
                                    <p:animEffect transition="out" filter="randombar(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0" nodeType="clickEffect">
                                  <p:stCondLst>
                                    <p:cond delay="0"/>
                                  </p:stCondLst>
                                  <p:childTnLst>
                                    <p:animEffect transition="out" filter="randombar(horizontal)">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0" nodeType="clickEffect">
                                  <p:stCondLst>
                                    <p:cond delay="0"/>
                                  </p:stCondLst>
                                  <p:childTnLst>
                                    <p:animEffect transition="out" filter="randombar(horizontal)">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grpId="0" nodeType="clickEffect">
                                  <p:stCondLst>
                                    <p:cond delay="0"/>
                                  </p:stCondLst>
                                  <p:childTnLst>
                                    <p:animEffect transition="out" filter="randombar(horizontal)">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grpId="0" nodeType="clickEffect">
                                  <p:stCondLst>
                                    <p:cond delay="0"/>
                                  </p:stCondLst>
                                  <p:childTnLst>
                                    <p:animEffect transition="out" filter="randombar(horizontal)">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0" nodeType="clickEffect">
                                  <p:stCondLst>
                                    <p:cond delay="0"/>
                                  </p:stCondLst>
                                  <p:childTnLst>
                                    <p:animEffect transition="out" filter="randombar(horizontal)">
                                      <p:cBhvr>
                                        <p:cTn id="36" dur="500"/>
                                        <p:tgtEl>
                                          <p:spTgt spid="31"/>
                                        </p:tgtEl>
                                      </p:cBhvr>
                                    </p:animEffect>
                                    <p:set>
                                      <p:cBhvr>
                                        <p:cTn id="37" dur="1" fill="hold">
                                          <p:stCondLst>
                                            <p:cond delay="499"/>
                                          </p:stCondLst>
                                        </p:cTn>
                                        <p:tgtEl>
                                          <p:spTgt spid="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0" nodeType="clickEffect">
                                  <p:stCondLst>
                                    <p:cond delay="0"/>
                                  </p:stCondLst>
                                  <p:childTnLst>
                                    <p:animEffect transition="out" filter="randombar(horizontal)">
                                      <p:cBhvr>
                                        <p:cTn id="41" dur="500"/>
                                        <p:tgtEl>
                                          <p:spTgt spid="33"/>
                                        </p:tgtEl>
                                      </p:cBhvr>
                                    </p:animEffect>
                                    <p:set>
                                      <p:cBhvr>
                                        <p:cTn id="42" dur="1" fill="hold">
                                          <p:stCondLst>
                                            <p:cond delay="499"/>
                                          </p:stCondLst>
                                        </p:cTn>
                                        <p:tgtEl>
                                          <p:spTgt spid="3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4" presetClass="exit" presetSubtype="10" fill="hold" grpId="0" nodeType="clickEffect">
                                  <p:stCondLst>
                                    <p:cond delay="0"/>
                                  </p:stCondLst>
                                  <p:childTnLst>
                                    <p:animEffect transition="out" filter="randombar(horizontal)">
                                      <p:cBhvr>
                                        <p:cTn id="46" dur="500"/>
                                        <p:tgtEl>
                                          <p:spTgt spid="34"/>
                                        </p:tgtEl>
                                      </p:cBhvr>
                                    </p:animEffect>
                                    <p:set>
                                      <p:cBhvr>
                                        <p:cTn id="4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8" grpId="0" animBg="1"/>
      <p:bldP spid="19" grpId="0" animBg="1"/>
      <p:bldP spid="20" grpId="0" animBg="1"/>
      <p:bldP spid="28" grpId="0" animBg="1"/>
      <p:bldP spid="31" grpId="0" animBg="1"/>
      <p:bldP spid="33"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83B6F0E-39C1-6BC0-CF52-BF48456E00AA}"/>
              </a:ext>
            </a:extLst>
          </p:cNvPr>
          <p:cNvPicPr>
            <a:picLocks noChangeAspect="1"/>
          </p:cNvPicPr>
          <p:nvPr/>
        </p:nvPicPr>
        <p:blipFill>
          <a:blip r:embed="rId2"/>
          <a:stretch>
            <a:fillRect/>
          </a:stretch>
        </p:blipFill>
        <p:spPr>
          <a:xfrm>
            <a:off x="406006" y="1169770"/>
            <a:ext cx="5823260" cy="4660180"/>
          </a:xfrm>
          <a:prstGeom prst="rect">
            <a:avLst/>
          </a:prstGeom>
        </p:spPr>
      </p:pic>
      <p:pic>
        <p:nvPicPr>
          <p:cNvPr id="11" name="Picture 10">
            <a:extLst>
              <a:ext uri="{FF2B5EF4-FFF2-40B4-BE49-F238E27FC236}">
                <a16:creationId xmlns:a16="http://schemas.microsoft.com/office/drawing/2014/main" id="{9A8B6155-89B5-4F88-A338-7D6FC818173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828408" y="84806"/>
            <a:ext cx="1008000" cy="1008000"/>
          </a:xfrm>
          <a:prstGeom prst="rect">
            <a:avLst/>
          </a:prstGeom>
        </p:spPr>
      </p:pic>
      <p:sp>
        <p:nvSpPr>
          <p:cNvPr id="7" name="Tittel 1">
            <a:extLst>
              <a:ext uri="{FF2B5EF4-FFF2-40B4-BE49-F238E27FC236}">
                <a16:creationId xmlns:a16="http://schemas.microsoft.com/office/drawing/2014/main" id="{0E212688-6B86-B101-C2AD-3B55E1BA8454}"/>
              </a:ext>
            </a:extLst>
          </p:cNvPr>
          <p:cNvSpPr txBox="1">
            <a:spLocks/>
          </p:cNvSpPr>
          <p:nvPr/>
        </p:nvSpPr>
        <p:spPr>
          <a:xfrm>
            <a:off x="10748368" y="1092806"/>
            <a:ext cx="1379096" cy="24468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100" dirty="0">
                <a:solidFill>
                  <a:srgbClr val="C00000"/>
                </a:solidFill>
                <a:latin typeface="Calibri Light" panose="020F0302020204030204" pitchFamily="34" charset="0"/>
                <a:cs typeface="Calibri Light" panose="020F0302020204030204" pitchFamily="34" charset="0"/>
              </a:rPr>
              <a:t>Eksempel (læreboka)</a:t>
            </a:r>
          </a:p>
        </p:txBody>
      </p:sp>
      <p:sp>
        <p:nvSpPr>
          <p:cNvPr id="8" name="Rectangle 7">
            <a:extLst>
              <a:ext uri="{FF2B5EF4-FFF2-40B4-BE49-F238E27FC236}">
                <a16:creationId xmlns:a16="http://schemas.microsoft.com/office/drawing/2014/main" id="{FA3C50F4-11BB-EBA0-9E60-075ED83EB14D}"/>
              </a:ext>
            </a:extLst>
          </p:cNvPr>
          <p:cNvSpPr/>
          <p:nvPr/>
        </p:nvSpPr>
        <p:spPr>
          <a:xfrm>
            <a:off x="3209192" y="84806"/>
            <a:ext cx="7499156" cy="521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40AF288-6C3E-3B3E-69F0-7C88B1817DFA}"/>
              </a:ext>
            </a:extLst>
          </p:cNvPr>
          <p:cNvSpPr/>
          <p:nvPr/>
        </p:nvSpPr>
        <p:spPr>
          <a:xfrm>
            <a:off x="5239062" y="1755732"/>
            <a:ext cx="5509306" cy="762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D71719F2-BA7D-83DD-41AE-FEA0D9852A05}"/>
              </a:ext>
            </a:extLst>
          </p:cNvPr>
          <p:cNvSpPr/>
          <p:nvPr/>
        </p:nvSpPr>
        <p:spPr>
          <a:xfrm>
            <a:off x="5259072" y="2420911"/>
            <a:ext cx="5509306" cy="4068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15" name="Rectangle 14">
            <a:extLst>
              <a:ext uri="{FF2B5EF4-FFF2-40B4-BE49-F238E27FC236}">
                <a16:creationId xmlns:a16="http://schemas.microsoft.com/office/drawing/2014/main" id="{63B169E0-71B2-F580-C7E6-8958C6E1F2FB}"/>
              </a:ext>
            </a:extLst>
          </p:cNvPr>
          <p:cNvSpPr/>
          <p:nvPr/>
        </p:nvSpPr>
        <p:spPr>
          <a:xfrm>
            <a:off x="5229057" y="2783737"/>
            <a:ext cx="5509306" cy="4068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F78E6674-484F-FF26-130B-79FCA68BE6B7}"/>
              </a:ext>
            </a:extLst>
          </p:cNvPr>
          <p:cNvSpPr/>
          <p:nvPr/>
        </p:nvSpPr>
        <p:spPr>
          <a:xfrm>
            <a:off x="5259072" y="3036490"/>
            <a:ext cx="1208403" cy="3094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16BA2397-ACFD-2265-7AE9-164E18861629}"/>
              </a:ext>
            </a:extLst>
          </p:cNvPr>
          <p:cNvSpPr/>
          <p:nvPr/>
        </p:nvSpPr>
        <p:spPr>
          <a:xfrm>
            <a:off x="5573026" y="4370047"/>
            <a:ext cx="5509306" cy="5194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634C4470-3DD1-3C67-D840-C5581249D678}"/>
              </a:ext>
            </a:extLst>
          </p:cNvPr>
          <p:cNvCxnSpPr>
            <a:cxnSpLocks/>
          </p:cNvCxnSpPr>
          <p:nvPr/>
        </p:nvCxnSpPr>
        <p:spPr>
          <a:xfrm>
            <a:off x="5535532" y="2727052"/>
            <a:ext cx="693734"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16" name="TextBox 69">
            <a:extLst>
              <a:ext uri="{FF2B5EF4-FFF2-40B4-BE49-F238E27FC236}">
                <a16:creationId xmlns:a16="http://schemas.microsoft.com/office/drawing/2014/main" id="{51DC07AE-5800-0482-FA94-B0C7EFE64ED8}"/>
              </a:ext>
            </a:extLst>
          </p:cNvPr>
          <p:cNvSpPr txBox="1"/>
          <p:nvPr/>
        </p:nvSpPr>
        <p:spPr>
          <a:xfrm>
            <a:off x="6394943" y="2548667"/>
            <a:ext cx="5391051" cy="43138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nb-NO" sz="1600" dirty="0">
                <a:latin typeface="Arial" panose="020B0604020202020204" pitchFamily="34" charset="0"/>
                <a:cs typeface="Arial" panose="020B0604020202020204" pitchFamily="34" charset="0"/>
              </a:rPr>
              <a:t>Bygninger og langsiktige</a:t>
            </a:r>
            <a:r>
              <a:rPr lang="nb-NO" sz="1600" baseline="0" dirty="0">
                <a:latin typeface="Arial" panose="020B0604020202020204" pitchFamily="34" charset="0"/>
                <a:cs typeface="Arial" panose="020B0604020202020204" pitchFamily="34" charset="0"/>
              </a:rPr>
              <a:t> investeringer</a:t>
            </a:r>
            <a:endParaRPr lang="nb-NO" sz="1600"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34AF94BB-8B4E-705B-EBCB-8CB1BA5EED14}"/>
              </a:ext>
            </a:extLst>
          </p:cNvPr>
          <p:cNvCxnSpPr>
            <a:cxnSpLocks/>
          </p:cNvCxnSpPr>
          <p:nvPr/>
        </p:nvCxnSpPr>
        <p:spPr>
          <a:xfrm>
            <a:off x="5535532" y="3156498"/>
            <a:ext cx="693734"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18" name="TextBox 73">
            <a:extLst>
              <a:ext uri="{FF2B5EF4-FFF2-40B4-BE49-F238E27FC236}">
                <a16:creationId xmlns:a16="http://schemas.microsoft.com/office/drawing/2014/main" id="{EC4E7F30-EC58-03B9-0968-B92B4ECBF3BD}"/>
              </a:ext>
            </a:extLst>
          </p:cNvPr>
          <p:cNvSpPr txBox="1"/>
          <p:nvPr/>
        </p:nvSpPr>
        <p:spPr>
          <a:xfrm>
            <a:off x="6394943" y="2980050"/>
            <a:ext cx="5487494" cy="27781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nb-NO" sz="1600" dirty="0">
                <a:latin typeface="Arial" panose="020B0604020202020204" pitchFamily="34" charset="0"/>
                <a:cs typeface="Arial" panose="020B0604020202020204" pitchFamily="34" charset="0"/>
              </a:rPr>
              <a:t>Varelageret (hoved</a:t>
            </a:r>
            <a:r>
              <a:rPr lang="nb-NO" sz="1600" baseline="0" dirty="0">
                <a:latin typeface="Arial" panose="020B0604020202020204" pitchFamily="34" charset="0"/>
                <a:cs typeface="Arial" panose="020B0604020202020204" pitchFamily="34" charset="0"/>
              </a:rPr>
              <a:t>sakelig nye og brukte biler) </a:t>
            </a:r>
            <a:endParaRPr lang="nb-NO" sz="1600" dirty="0">
              <a:latin typeface="Arial" panose="020B0604020202020204" pitchFamily="34" charset="0"/>
              <a:cs typeface="Arial" panose="020B0604020202020204" pitchFamily="34" charset="0"/>
            </a:endParaRPr>
          </a:p>
        </p:txBody>
      </p:sp>
      <p:sp>
        <p:nvSpPr>
          <p:cNvPr id="38" name="TextBox 67">
            <a:extLst>
              <a:ext uri="{FF2B5EF4-FFF2-40B4-BE49-F238E27FC236}">
                <a16:creationId xmlns:a16="http://schemas.microsoft.com/office/drawing/2014/main" id="{09C09F32-F7A1-899E-6317-E24FF68DA61F}"/>
              </a:ext>
            </a:extLst>
          </p:cNvPr>
          <p:cNvSpPr txBox="1"/>
          <p:nvPr/>
        </p:nvSpPr>
        <p:spPr>
          <a:xfrm>
            <a:off x="4636135" y="397916"/>
            <a:ext cx="3679190" cy="737742"/>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60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sz="1800" dirty="0"/>
              <a:t>Gir per 31/12/2020 en oversikt over hvilke eiendeler foretaket har.</a:t>
            </a:r>
          </a:p>
          <a:p>
            <a:endParaRPr lang="nb-NO" sz="1800" dirty="0"/>
          </a:p>
        </p:txBody>
      </p:sp>
      <p:cxnSp>
        <p:nvCxnSpPr>
          <p:cNvPr id="39" name="Straight Connector 38">
            <a:extLst>
              <a:ext uri="{FF2B5EF4-FFF2-40B4-BE49-F238E27FC236}">
                <a16:creationId xmlns:a16="http://schemas.microsoft.com/office/drawing/2014/main" id="{8D14848C-CBC6-0272-0AF7-83D730ADCB24}"/>
              </a:ext>
            </a:extLst>
          </p:cNvPr>
          <p:cNvCxnSpPr>
            <a:cxnSpLocks/>
          </p:cNvCxnSpPr>
          <p:nvPr/>
        </p:nvCxnSpPr>
        <p:spPr>
          <a:xfrm flipV="1">
            <a:off x="3783596" y="606669"/>
            <a:ext cx="693734" cy="743476"/>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C306F5-DD31-9159-526D-5D04B1894D54}"/>
              </a:ext>
            </a:extLst>
          </p:cNvPr>
          <p:cNvCxnSpPr>
            <a:cxnSpLocks/>
          </p:cNvCxnSpPr>
          <p:nvPr/>
        </p:nvCxnSpPr>
        <p:spPr>
          <a:xfrm>
            <a:off x="5535532" y="3799531"/>
            <a:ext cx="693734"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20" name="TextBox 75">
            <a:extLst>
              <a:ext uri="{FF2B5EF4-FFF2-40B4-BE49-F238E27FC236}">
                <a16:creationId xmlns:a16="http://schemas.microsoft.com/office/drawing/2014/main" id="{29DE1DA7-979B-B21A-7BD1-2E8108B1E7E1}"/>
              </a:ext>
            </a:extLst>
          </p:cNvPr>
          <p:cNvSpPr txBox="1"/>
          <p:nvPr/>
        </p:nvSpPr>
        <p:spPr>
          <a:xfrm>
            <a:off x="6394942" y="3525332"/>
            <a:ext cx="5391051" cy="43656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nb-NO" sz="1600" dirty="0">
                <a:latin typeface="Arial" panose="020B0604020202020204" pitchFamily="34" charset="0"/>
                <a:cs typeface="Arial" panose="020B0604020202020204" pitchFamily="34" charset="0"/>
              </a:rPr>
              <a:t>P</a:t>
            </a:r>
            <a:r>
              <a:rPr lang="nb-NO" sz="1600" baseline="0" dirty="0">
                <a:latin typeface="Arial" panose="020B0604020202020204" pitchFamily="34" charset="0"/>
                <a:cs typeface="Arial" panose="020B0604020202020204" pitchFamily="34" charset="0"/>
              </a:rPr>
              <a:t>enger kundene skylder og andre verdier foretaket eier</a:t>
            </a:r>
            <a:endParaRPr lang="nb-NO" sz="1600" dirty="0">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9E090F22-679E-5EDC-0A46-0D5BC2F1E87D}"/>
              </a:ext>
            </a:extLst>
          </p:cNvPr>
          <p:cNvCxnSpPr>
            <a:cxnSpLocks/>
          </p:cNvCxnSpPr>
          <p:nvPr/>
        </p:nvCxnSpPr>
        <p:spPr>
          <a:xfrm>
            <a:off x="5535532" y="4688531"/>
            <a:ext cx="693734"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27" name="TextBox 77">
            <a:extLst>
              <a:ext uri="{FF2B5EF4-FFF2-40B4-BE49-F238E27FC236}">
                <a16:creationId xmlns:a16="http://schemas.microsoft.com/office/drawing/2014/main" id="{CBAAD421-F54B-5F71-DC0E-093418FDFFED}"/>
              </a:ext>
            </a:extLst>
          </p:cNvPr>
          <p:cNvSpPr txBox="1"/>
          <p:nvPr/>
        </p:nvSpPr>
        <p:spPr>
          <a:xfrm>
            <a:off x="6394942" y="4509331"/>
            <a:ext cx="4498653" cy="303213"/>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nb-NO" sz="1600" dirty="0">
                <a:latin typeface="Arial" panose="020B0604020202020204" pitchFamily="34" charset="0"/>
                <a:cs typeface="Arial" panose="020B0604020202020204" pitchFamily="34" charset="0"/>
              </a:rPr>
              <a:t>Penger</a:t>
            </a:r>
            <a:r>
              <a:rPr lang="nb-NO" sz="1600" baseline="0" dirty="0">
                <a:latin typeface="Arial" panose="020B0604020202020204" pitchFamily="34" charset="0"/>
                <a:cs typeface="Arial" panose="020B0604020202020204" pitchFamily="34" charset="0"/>
              </a:rPr>
              <a:t> på bankkonto per 31. desember</a:t>
            </a:r>
            <a:endParaRPr lang="nb-NO"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6055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down)">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38" grpId="0" animBg="1"/>
      <p:bldP spid="20"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8B6155-89B5-4F88-A338-7D6FC818173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28408" y="84806"/>
            <a:ext cx="1008000" cy="1008000"/>
          </a:xfrm>
          <a:prstGeom prst="rect">
            <a:avLst/>
          </a:prstGeom>
        </p:spPr>
      </p:pic>
      <p:sp>
        <p:nvSpPr>
          <p:cNvPr id="7" name="Tittel 1">
            <a:extLst>
              <a:ext uri="{FF2B5EF4-FFF2-40B4-BE49-F238E27FC236}">
                <a16:creationId xmlns:a16="http://schemas.microsoft.com/office/drawing/2014/main" id="{0E212688-6B86-B101-C2AD-3B55E1BA8454}"/>
              </a:ext>
            </a:extLst>
          </p:cNvPr>
          <p:cNvSpPr txBox="1">
            <a:spLocks/>
          </p:cNvSpPr>
          <p:nvPr/>
        </p:nvSpPr>
        <p:spPr>
          <a:xfrm>
            <a:off x="10748368" y="1092806"/>
            <a:ext cx="1379096" cy="24468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b-NO" sz="1100" dirty="0">
                <a:solidFill>
                  <a:srgbClr val="C00000"/>
                </a:solidFill>
                <a:latin typeface="Calibri Light" panose="020F0302020204030204" pitchFamily="34" charset="0"/>
                <a:cs typeface="Calibri Light" panose="020F0302020204030204" pitchFamily="34" charset="0"/>
              </a:rPr>
              <a:t>Eksempel (læreboka)</a:t>
            </a:r>
          </a:p>
        </p:txBody>
      </p:sp>
      <p:sp>
        <p:nvSpPr>
          <p:cNvPr id="10" name="TextBox 9">
            <a:extLst>
              <a:ext uri="{FF2B5EF4-FFF2-40B4-BE49-F238E27FC236}">
                <a16:creationId xmlns:a16="http://schemas.microsoft.com/office/drawing/2014/main" id="{D81E3B00-BF23-8288-998C-39EA6974938A}"/>
              </a:ext>
            </a:extLst>
          </p:cNvPr>
          <p:cNvSpPr txBox="1"/>
          <p:nvPr/>
        </p:nvSpPr>
        <p:spPr>
          <a:xfrm>
            <a:off x="442912" y="538808"/>
            <a:ext cx="6096000" cy="553998"/>
          </a:xfrm>
          <a:prstGeom prst="rect">
            <a:avLst/>
          </a:prstGeom>
          <a:noFill/>
        </p:spPr>
        <p:txBody>
          <a:bodyPr wrap="square">
            <a:spAutoFit/>
          </a:bodyPr>
          <a:lstStyle/>
          <a:p>
            <a:r>
              <a:rPr lang="nb-NO" sz="3000" b="1" i="0" u="none" strike="noStrike" dirty="0">
                <a:effectLst/>
                <a:latin typeface="Arial" panose="020B0604020202020204" pitchFamily="34" charset="0"/>
              </a:rPr>
              <a:t>Balanseregnskap</a:t>
            </a:r>
            <a:r>
              <a:rPr lang="nb-NO" sz="3000" dirty="0"/>
              <a:t> </a:t>
            </a:r>
          </a:p>
        </p:txBody>
      </p:sp>
      <p:pic>
        <p:nvPicPr>
          <p:cNvPr id="24" name="Picture 23">
            <a:extLst>
              <a:ext uri="{FF2B5EF4-FFF2-40B4-BE49-F238E27FC236}">
                <a16:creationId xmlns:a16="http://schemas.microsoft.com/office/drawing/2014/main" id="{ACC8C509-C8AD-8DD4-EACF-13BAE84DCAAB}"/>
              </a:ext>
            </a:extLst>
          </p:cNvPr>
          <p:cNvPicPr>
            <a:picLocks noChangeAspect="1"/>
          </p:cNvPicPr>
          <p:nvPr/>
        </p:nvPicPr>
        <p:blipFill>
          <a:blip r:embed="rId3"/>
          <a:stretch>
            <a:fillRect/>
          </a:stretch>
        </p:blipFill>
        <p:spPr>
          <a:xfrm>
            <a:off x="471487" y="1215147"/>
            <a:ext cx="4886325" cy="5391150"/>
          </a:xfrm>
          <a:prstGeom prst="rect">
            <a:avLst/>
          </a:prstGeom>
        </p:spPr>
      </p:pic>
      <p:sp>
        <p:nvSpPr>
          <p:cNvPr id="28" name="TextBox 67">
            <a:extLst>
              <a:ext uri="{FF2B5EF4-FFF2-40B4-BE49-F238E27FC236}">
                <a16:creationId xmlns:a16="http://schemas.microsoft.com/office/drawing/2014/main" id="{5D89E46D-64E9-3744-13E5-6CD52499CB9C}"/>
              </a:ext>
            </a:extLst>
          </p:cNvPr>
          <p:cNvSpPr txBox="1"/>
          <p:nvPr/>
        </p:nvSpPr>
        <p:spPr>
          <a:xfrm>
            <a:off x="5169534" y="416235"/>
            <a:ext cx="4130691" cy="737742"/>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60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sz="1800" dirty="0"/>
              <a:t>Gir per 31/12/2020 en oversikt over hvordan eiendelene er </a:t>
            </a:r>
            <a:r>
              <a:rPr lang="nb-NO" sz="1800" i="1" dirty="0"/>
              <a:t>finansiert</a:t>
            </a:r>
            <a:r>
              <a:rPr lang="nb-NO" sz="1800" dirty="0"/>
              <a:t>.</a:t>
            </a:r>
          </a:p>
          <a:p>
            <a:endParaRPr lang="nb-NO" sz="1800" dirty="0"/>
          </a:p>
        </p:txBody>
      </p:sp>
      <p:cxnSp>
        <p:nvCxnSpPr>
          <p:cNvPr id="29" name="Straight Connector 28">
            <a:extLst>
              <a:ext uri="{FF2B5EF4-FFF2-40B4-BE49-F238E27FC236}">
                <a16:creationId xmlns:a16="http://schemas.microsoft.com/office/drawing/2014/main" id="{B8ECA8DB-C73B-680A-0A74-F0191311AFCE}"/>
              </a:ext>
            </a:extLst>
          </p:cNvPr>
          <p:cNvCxnSpPr>
            <a:cxnSpLocks/>
          </p:cNvCxnSpPr>
          <p:nvPr/>
        </p:nvCxnSpPr>
        <p:spPr>
          <a:xfrm flipV="1">
            <a:off x="4000500" y="624988"/>
            <a:ext cx="1010230" cy="241787"/>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
        <p:nvSpPr>
          <p:cNvPr id="34" name="TextBox 60">
            <a:extLst>
              <a:ext uri="{FF2B5EF4-FFF2-40B4-BE49-F238E27FC236}">
                <a16:creationId xmlns:a16="http://schemas.microsoft.com/office/drawing/2014/main" id="{A617679E-E2A3-467F-8B70-5588434ACE2B}"/>
              </a:ext>
            </a:extLst>
          </p:cNvPr>
          <p:cNvSpPr txBox="1"/>
          <p:nvPr/>
        </p:nvSpPr>
        <p:spPr>
          <a:xfrm>
            <a:off x="6506110" y="2234087"/>
            <a:ext cx="5415678" cy="3039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60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i="1" dirty="0"/>
              <a:t>Eiernes</a:t>
            </a:r>
            <a:r>
              <a:rPr lang="nb-NO" dirty="0"/>
              <a:t> kapital (= SUM EIENDELER minus SUM GJELD)</a:t>
            </a:r>
          </a:p>
        </p:txBody>
      </p:sp>
      <p:sp>
        <p:nvSpPr>
          <p:cNvPr id="36" name="TextBox 62">
            <a:extLst>
              <a:ext uri="{FF2B5EF4-FFF2-40B4-BE49-F238E27FC236}">
                <a16:creationId xmlns:a16="http://schemas.microsoft.com/office/drawing/2014/main" id="{5C6241CB-17AC-410A-BB85-19B84449D99B}"/>
              </a:ext>
            </a:extLst>
          </p:cNvPr>
          <p:cNvSpPr txBox="1"/>
          <p:nvPr/>
        </p:nvSpPr>
        <p:spPr>
          <a:xfrm>
            <a:off x="6506110" y="3443582"/>
            <a:ext cx="4814885" cy="665464"/>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60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dirty="0"/>
              <a:t>Gjeld til banker og andre långivere pluss andre forpliktelser som forfaller lengre ut i tid enn ett år</a:t>
            </a:r>
          </a:p>
        </p:txBody>
      </p:sp>
      <p:sp>
        <p:nvSpPr>
          <p:cNvPr id="40" name="TextBox 64">
            <a:extLst>
              <a:ext uri="{FF2B5EF4-FFF2-40B4-BE49-F238E27FC236}">
                <a16:creationId xmlns:a16="http://schemas.microsoft.com/office/drawing/2014/main" id="{CA10ABC9-7C4C-4444-85DB-6647153706BF}"/>
              </a:ext>
            </a:extLst>
          </p:cNvPr>
          <p:cNvSpPr txBox="1"/>
          <p:nvPr/>
        </p:nvSpPr>
        <p:spPr>
          <a:xfrm>
            <a:off x="6506110" y="5309580"/>
            <a:ext cx="4537239" cy="43728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defPPr>
              <a:defRPr lang="nb-NO"/>
            </a:defPPr>
            <a:lvl1pPr indent="0">
              <a:defRPr sz="1600">
                <a:latin typeface="Arial" panose="020B0604020202020204" pitchFamily="34" charset="0"/>
                <a:cs typeface="Arial" panose="020B0604020202020204" pitchFamily="34" charset="0"/>
              </a:defRPr>
            </a:lvl1pPr>
            <a:lvl2pPr indent="0">
              <a:defRPr sz="1100"/>
            </a:lvl2pPr>
            <a:lvl3pPr indent="0">
              <a:defRPr sz="1100"/>
            </a:lvl3pPr>
            <a:lvl4pPr indent="0">
              <a:defRPr sz="1100"/>
            </a:lvl4pPr>
            <a:lvl5pPr indent="0">
              <a:defRPr sz="1100"/>
            </a:lvl5pPr>
            <a:lvl6pPr indent="0">
              <a:defRPr sz="1100"/>
            </a:lvl6pPr>
            <a:lvl7pPr indent="0">
              <a:defRPr sz="1100"/>
            </a:lvl7pPr>
            <a:lvl8pPr indent="0">
              <a:defRPr sz="1100"/>
            </a:lvl8pPr>
            <a:lvl9pPr indent="0">
              <a:defRPr sz="1100"/>
            </a:lvl9pPr>
          </a:lstStyle>
          <a:p>
            <a:r>
              <a:rPr lang="nb-NO" dirty="0"/>
              <a:t>Gjeld til banker og andre långivere, pluss andre kortsiktige forpliktelser (forfall under ett år)</a:t>
            </a:r>
          </a:p>
        </p:txBody>
      </p:sp>
      <p:cxnSp>
        <p:nvCxnSpPr>
          <p:cNvPr id="41" name="Straight Connector 40">
            <a:extLst>
              <a:ext uri="{FF2B5EF4-FFF2-40B4-BE49-F238E27FC236}">
                <a16:creationId xmlns:a16="http://schemas.microsoft.com/office/drawing/2014/main" id="{5E777DF9-9926-40EC-5276-DD07A995AB1D}"/>
              </a:ext>
            </a:extLst>
          </p:cNvPr>
          <p:cNvCxnSpPr>
            <a:cxnSpLocks/>
          </p:cNvCxnSpPr>
          <p:nvPr/>
        </p:nvCxnSpPr>
        <p:spPr>
          <a:xfrm>
            <a:off x="5535532" y="2432598"/>
            <a:ext cx="693734"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507706-5F87-D4CB-ABC8-05790CB4C53C}"/>
              </a:ext>
            </a:extLst>
          </p:cNvPr>
          <p:cNvCxnSpPr>
            <a:cxnSpLocks/>
          </p:cNvCxnSpPr>
          <p:nvPr/>
        </p:nvCxnSpPr>
        <p:spPr>
          <a:xfrm>
            <a:off x="5535532" y="5528223"/>
            <a:ext cx="693734"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F7532A8-1F10-C290-6234-81980A41CF53}"/>
              </a:ext>
            </a:extLst>
          </p:cNvPr>
          <p:cNvCxnSpPr>
            <a:cxnSpLocks/>
          </p:cNvCxnSpPr>
          <p:nvPr/>
        </p:nvCxnSpPr>
        <p:spPr>
          <a:xfrm>
            <a:off x="5535532" y="3747048"/>
            <a:ext cx="693734" cy="0"/>
          </a:xfrm>
          <a:prstGeom prst="line">
            <a:avLst/>
          </a:prstGeom>
          <a:ln w="12700">
            <a:solidFill>
              <a:srgbClr val="0000FF"/>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38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anim calcmode="lin" valueType="num">
                                      <p:cBhvr>
                                        <p:cTn id="14" dur="1000" fill="hold"/>
                                        <p:tgtEl>
                                          <p:spTgt spid="34"/>
                                        </p:tgtEl>
                                        <p:attrNameLst>
                                          <p:attrName>ppt_x</p:attrName>
                                        </p:attrNameLst>
                                      </p:cBhvr>
                                      <p:tavLst>
                                        <p:tav tm="0">
                                          <p:val>
                                            <p:strVal val="#ppt_x"/>
                                          </p:val>
                                        </p:tav>
                                        <p:tav tm="100000">
                                          <p:val>
                                            <p:strVal val="#ppt_x"/>
                                          </p:val>
                                        </p:tav>
                                      </p:tavLst>
                                    </p:anim>
                                    <p:anim calcmode="lin" valueType="num">
                                      <p:cBhvr>
                                        <p:cTn id="15" dur="1000" fill="hold"/>
                                        <p:tgtEl>
                                          <p:spTgt spid="34"/>
                                        </p:tgtEl>
                                        <p:attrNameLst>
                                          <p:attrName>ppt_y</p:attrName>
                                        </p:attrNameLst>
                                      </p:cBhvr>
                                      <p:tavLst>
                                        <p:tav tm="0">
                                          <p:val>
                                            <p:strVal val="#ppt_y+.1"/>
                                          </p:val>
                                        </p:tav>
                                        <p:tav tm="100000">
                                          <p:val>
                                            <p:strVal val="#ppt_y"/>
                                          </p:val>
                                        </p:tav>
                                      </p:tavLst>
                                    </p:anim>
                                  </p:childTnLst>
                                </p:cTn>
                              </p:par>
                              <p:par>
                                <p:cTn id="16" presetID="1"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ppt_x"/>
                                          </p:val>
                                        </p:tav>
                                        <p:tav tm="100000">
                                          <p:val>
                                            <p:strVal val="#ppt_x"/>
                                          </p:val>
                                        </p:tav>
                                      </p:tavLst>
                                    </p:anim>
                                    <p:anim calcmode="lin" valueType="num">
                                      <p:cBhvr additive="base">
                                        <p:cTn id="23" dur="500" fill="hold"/>
                                        <p:tgtEl>
                                          <p:spTgt spid="3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fill="hold"/>
                                        <p:tgtEl>
                                          <p:spTgt spid="43"/>
                                        </p:tgtEl>
                                        <p:attrNameLst>
                                          <p:attrName>ppt_x</p:attrName>
                                        </p:attrNameLst>
                                      </p:cBhvr>
                                      <p:tavLst>
                                        <p:tav tm="0">
                                          <p:val>
                                            <p:strVal val="#ppt_x"/>
                                          </p:val>
                                        </p:tav>
                                        <p:tav tm="100000">
                                          <p:val>
                                            <p:strVal val="#ppt_x"/>
                                          </p:val>
                                        </p:tav>
                                      </p:tavLst>
                                    </p:anim>
                                    <p:anim calcmode="lin" valueType="num">
                                      <p:cBhvr additive="base">
                                        <p:cTn id="2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anim calcmode="lin" valueType="num">
                                      <p:cBhvr>
                                        <p:cTn id="38" dur="1000" fill="hold"/>
                                        <p:tgtEl>
                                          <p:spTgt spid="42"/>
                                        </p:tgtEl>
                                        <p:attrNameLst>
                                          <p:attrName>ppt_x</p:attrName>
                                        </p:attrNameLst>
                                      </p:cBhvr>
                                      <p:tavLst>
                                        <p:tav tm="0">
                                          <p:val>
                                            <p:strVal val="#ppt_x"/>
                                          </p:val>
                                        </p:tav>
                                        <p:tav tm="100000">
                                          <p:val>
                                            <p:strVal val="#ppt_x"/>
                                          </p:val>
                                        </p:tav>
                                      </p:tavLst>
                                    </p:anim>
                                    <p:anim calcmode="lin" valueType="num">
                                      <p:cBhvr>
                                        <p:cTn id="3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6" grpId="0" animBg="1"/>
      <p:bldP spid="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tel 1">
            <a:extLst>
              <a:ext uri="{FF2B5EF4-FFF2-40B4-BE49-F238E27FC236}">
                <a16:creationId xmlns:a16="http://schemas.microsoft.com/office/drawing/2014/main" id="{116BE7B0-2EB7-46C3-A682-AF4AF1CDAB1C}"/>
              </a:ext>
            </a:extLst>
          </p:cNvPr>
          <p:cNvSpPr txBox="1">
            <a:spLocks/>
          </p:cNvSpPr>
          <p:nvPr/>
        </p:nvSpPr>
        <p:spPr>
          <a:xfrm>
            <a:off x="259363" y="1835495"/>
            <a:ext cx="3383600" cy="2751522"/>
          </a:xfrm>
          <a:prstGeom prst="rect">
            <a:avLst/>
          </a:prstGeom>
        </p:spPr>
        <p:txBody>
          <a:bodyPr vert="horz" lIns="91440" tIns="45720" rIns="91440" bIns="45720" rtlCol="0" anchor="ctr">
            <a:noAutofit/>
          </a:bodyPr>
          <a:lstStyle>
            <a:defPPr>
              <a:defRPr lang="nb-NO"/>
            </a:defPPr>
            <a:lvl1pPr>
              <a:lnSpc>
                <a:spcPct val="90000"/>
              </a:lnSpc>
              <a:spcBef>
                <a:spcPct val="0"/>
              </a:spcBef>
              <a:buNone/>
              <a:defRPr sz="4800">
                <a:solidFill>
                  <a:srgbClr val="C00000"/>
                </a:solidFill>
                <a:latin typeface="+mj-lt"/>
                <a:ea typeface="+mj-ea"/>
                <a:cs typeface="+mj-cs"/>
              </a:defRPr>
            </a:lvl1pPr>
          </a:lstStyle>
          <a:p>
            <a:r>
              <a:rPr lang="nb-NO" sz="3600" dirty="0">
                <a:solidFill>
                  <a:srgbClr val="5B937F"/>
                </a:solidFill>
              </a:rPr>
              <a:t>Balanselikningen; den mest fundamentale sammenhengen i regnskapsfaget</a:t>
            </a:r>
            <a:endParaRPr lang="en-GB" sz="3600" dirty="0">
              <a:solidFill>
                <a:srgbClr val="5B937F"/>
              </a:solidFill>
            </a:endParaRPr>
          </a:p>
        </p:txBody>
      </p:sp>
      <p:sp>
        <p:nvSpPr>
          <p:cNvPr id="10" name="Title 5">
            <a:extLst>
              <a:ext uri="{FF2B5EF4-FFF2-40B4-BE49-F238E27FC236}">
                <a16:creationId xmlns:a16="http://schemas.microsoft.com/office/drawing/2014/main" id="{38F94D4B-AF7A-47AC-B9AB-598F36CF19E7}"/>
              </a:ext>
            </a:extLst>
          </p:cNvPr>
          <p:cNvSpPr txBox="1">
            <a:spLocks/>
          </p:cNvSpPr>
          <p:nvPr/>
        </p:nvSpPr>
        <p:spPr>
          <a:xfrm>
            <a:off x="8009753" y="3084394"/>
            <a:ext cx="2182151" cy="424732"/>
          </a:xfrm>
          <a:prstGeom prst="rect">
            <a:avLst/>
          </a:prstGeom>
        </p:spPr>
        <p:txBody>
          <a:bodyPr vert="horz" wrap="square" lIns="91440" tIns="45720" rIns="91440" bIns="45720" rtlCol="0" anchor="ctr">
            <a:spAutoFit/>
          </a:bodyPr>
          <a:lstStyle>
            <a:defPPr>
              <a:defRPr lang="nb-NO"/>
            </a:defPPr>
            <a:lvl1pPr>
              <a:lnSpc>
                <a:spcPct val="90000"/>
              </a:lnSpc>
              <a:spcBef>
                <a:spcPct val="0"/>
              </a:spcBef>
              <a:defRPr sz="2400">
                <a:solidFill>
                  <a:srgbClr val="203864"/>
                </a:solidFill>
                <a:latin typeface="Calibri Light" panose="020F0302020204030204" pitchFamily="34" charset="0"/>
                <a:ea typeface="+mj-ea"/>
                <a:cs typeface="Calibri Light" panose="020F0302020204030204" pitchFamily="34" charset="0"/>
              </a:defRPr>
            </a:lvl1pPr>
          </a:lstStyle>
          <a:p>
            <a:r>
              <a:rPr lang="nb-NO" b="1" dirty="0"/>
              <a:t>E = EK + G</a:t>
            </a:r>
          </a:p>
        </p:txBody>
      </p:sp>
      <p:sp>
        <p:nvSpPr>
          <p:cNvPr id="13" name="Arrow: Up-Down 12">
            <a:extLst>
              <a:ext uri="{FF2B5EF4-FFF2-40B4-BE49-F238E27FC236}">
                <a16:creationId xmlns:a16="http://schemas.microsoft.com/office/drawing/2014/main" id="{EB513EE4-A19E-4C3D-B9AF-DA9E397CE2F1}"/>
              </a:ext>
            </a:extLst>
          </p:cNvPr>
          <p:cNvSpPr/>
          <p:nvPr/>
        </p:nvSpPr>
        <p:spPr>
          <a:xfrm rot="5400000">
            <a:off x="9708218" y="2894866"/>
            <a:ext cx="278668" cy="803788"/>
          </a:xfrm>
          <a:prstGeom prst="upDownArrow">
            <a:avLst/>
          </a:prstGeom>
          <a:solidFill>
            <a:schemeClr val="bg1"/>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solidFill>
                <a:schemeClr val="accent1"/>
              </a:solidFill>
              <a:latin typeface="Calibri Light" panose="020F0302020204030204" pitchFamily="34" charset="0"/>
              <a:cs typeface="Calibri Light" panose="020F0302020204030204" pitchFamily="34" charset="0"/>
            </a:endParaRPr>
          </a:p>
        </p:txBody>
      </p:sp>
      <p:sp>
        <p:nvSpPr>
          <p:cNvPr id="14" name="Title 5">
            <a:extLst>
              <a:ext uri="{FF2B5EF4-FFF2-40B4-BE49-F238E27FC236}">
                <a16:creationId xmlns:a16="http://schemas.microsoft.com/office/drawing/2014/main" id="{9A9BC28E-129D-4C3D-AAA2-90394D8BBB2C}"/>
              </a:ext>
            </a:extLst>
          </p:cNvPr>
          <p:cNvSpPr txBox="1">
            <a:spLocks/>
          </p:cNvSpPr>
          <p:nvPr/>
        </p:nvSpPr>
        <p:spPr>
          <a:xfrm>
            <a:off x="10306987" y="3084394"/>
            <a:ext cx="1625650" cy="424732"/>
          </a:xfrm>
          <a:prstGeom prst="rect">
            <a:avLst/>
          </a:prstGeom>
        </p:spPr>
        <p:txBody>
          <a:bodyPr vert="horz" wrap="square" lIns="91440" tIns="45720" rIns="91440" bIns="45720" rtlCol="0" anchor="ctr">
            <a:spAutoFit/>
          </a:bodyPr>
          <a:lstStyle>
            <a:defPPr>
              <a:defRPr lang="nb-NO"/>
            </a:defPPr>
            <a:lvl1pPr>
              <a:lnSpc>
                <a:spcPct val="90000"/>
              </a:lnSpc>
              <a:spcBef>
                <a:spcPct val="0"/>
              </a:spcBef>
              <a:defRPr sz="2400">
                <a:solidFill>
                  <a:srgbClr val="203864"/>
                </a:solidFill>
                <a:latin typeface="Calibri Light" panose="020F0302020204030204" pitchFamily="34" charset="0"/>
                <a:ea typeface="+mj-ea"/>
                <a:cs typeface="Calibri Light" panose="020F0302020204030204" pitchFamily="34" charset="0"/>
              </a:defRPr>
            </a:lvl1pPr>
          </a:lstStyle>
          <a:p>
            <a:r>
              <a:rPr lang="nb-NO" b="1" u="sng" dirty="0"/>
              <a:t>EK = E - G</a:t>
            </a:r>
          </a:p>
        </p:txBody>
      </p:sp>
      <p:sp>
        <p:nvSpPr>
          <p:cNvPr id="15" name="Rectangle 14">
            <a:extLst>
              <a:ext uri="{FF2B5EF4-FFF2-40B4-BE49-F238E27FC236}">
                <a16:creationId xmlns:a16="http://schemas.microsoft.com/office/drawing/2014/main" id="{36EE7F73-EDCB-48D4-99DA-698857CA5F4F}"/>
              </a:ext>
            </a:extLst>
          </p:cNvPr>
          <p:cNvSpPr/>
          <p:nvPr/>
        </p:nvSpPr>
        <p:spPr>
          <a:xfrm>
            <a:off x="7881247" y="3610162"/>
            <a:ext cx="1949245" cy="252360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2000" dirty="0">
              <a:solidFill>
                <a:schemeClr val="bg1"/>
              </a:solidFill>
              <a:latin typeface="Minion pro"/>
              <a:cs typeface="Kartika" panose="02020503030404060203" pitchFamily="18" charset="0"/>
            </a:endParaRPr>
          </a:p>
          <a:p>
            <a:pPr marL="36000" algn="ctr">
              <a:spcBef>
                <a:spcPts val="600"/>
              </a:spcBef>
            </a:pPr>
            <a:r>
              <a:rPr lang="nb-NO" sz="2000" dirty="0">
                <a:solidFill>
                  <a:schemeClr val="bg1"/>
                </a:solidFill>
                <a:latin typeface="Minion pro"/>
                <a:cs typeface="Kartika" panose="02020503030404060203" pitchFamily="18" charset="0"/>
              </a:rPr>
              <a:t>Eiendeler (E)</a:t>
            </a:r>
          </a:p>
          <a:p>
            <a:pPr marL="36000" algn="ctr">
              <a:spcBef>
                <a:spcPts val="600"/>
              </a:spcBef>
            </a:pPr>
            <a:endParaRPr lang="nb-NO" sz="300" dirty="0">
              <a:solidFill>
                <a:schemeClr val="bg1"/>
              </a:solidFill>
              <a:latin typeface="Minion pro"/>
              <a:cs typeface="Kartika" panose="02020503030404060203" pitchFamily="18" charset="0"/>
            </a:endParaRPr>
          </a:p>
        </p:txBody>
      </p:sp>
      <p:sp>
        <p:nvSpPr>
          <p:cNvPr id="16" name="Rectangle 15">
            <a:extLst>
              <a:ext uri="{FF2B5EF4-FFF2-40B4-BE49-F238E27FC236}">
                <a16:creationId xmlns:a16="http://schemas.microsoft.com/office/drawing/2014/main" id="{BDB77AFF-198D-43D2-A1BF-B1F78C278EF7}"/>
              </a:ext>
            </a:extLst>
          </p:cNvPr>
          <p:cNvSpPr/>
          <p:nvPr/>
        </p:nvSpPr>
        <p:spPr>
          <a:xfrm>
            <a:off x="9855716" y="3609473"/>
            <a:ext cx="1949245" cy="102600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r>
              <a:rPr lang="nb-NO" sz="2000" dirty="0">
                <a:solidFill>
                  <a:schemeClr val="bg1"/>
                </a:solidFill>
                <a:latin typeface="Minion pro"/>
                <a:cs typeface="Kartika" panose="02020503030404060203" pitchFamily="18" charset="0"/>
              </a:rPr>
              <a:t>Egenkapital (EK)</a:t>
            </a:r>
          </a:p>
          <a:p>
            <a:pPr marL="36000" algn="ctr">
              <a:spcBef>
                <a:spcPts val="600"/>
              </a:spcBef>
            </a:pPr>
            <a:endParaRPr lang="nb-NO" sz="2000" dirty="0">
              <a:solidFill>
                <a:schemeClr val="bg1"/>
              </a:solidFill>
              <a:latin typeface="Minion pro"/>
              <a:cs typeface="Kartika" panose="02020503030404060203" pitchFamily="18" charset="0"/>
            </a:endParaRPr>
          </a:p>
          <a:p>
            <a:pPr marL="36000" algn="ctr">
              <a:spcBef>
                <a:spcPts val="600"/>
              </a:spcBef>
            </a:pPr>
            <a:endParaRPr lang="nb-NO" sz="2000" dirty="0">
              <a:solidFill>
                <a:schemeClr val="bg1"/>
              </a:solidFill>
              <a:latin typeface="Minion pro"/>
              <a:cs typeface="Kartika" panose="02020503030404060203" pitchFamily="18" charset="0"/>
            </a:endParaRPr>
          </a:p>
        </p:txBody>
      </p:sp>
      <p:sp>
        <p:nvSpPr>
          <p:cNvPr id="17" name="Rectangle 16">
            <a:extLst>
              <a:ext uri="{FF2B5EF4-FFF2-40B4-BE49-F238E27FC236}">
                <a16:creationId xmlns:a16="http://schemas.microsoft.com/office/drawing/2014/main" id="{FAD0D7A2-ACFC-4F0B-B1E4-59CBB7D59DE4}"/>
              </a:ext>
            </a:extLst>
          </p:cNvPr>
          <p:cNvSpPr/>
          <p:nvPr/>
        </p:nvSpPr>
        <p:spPr>
          <a:xfrm>
            <a:off x="9855716" y="4657762"/>
            <a:ext cx="1949245" cy="147600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200" dirty="0">
              <a:solidFill>
                <a:schemeClr val="bg1"/>
              </a:solidFill>
              <a:latin typeface="Minion pro"/>
              <a:cs typeface="Kartika" panose="02020503030404060203" pitchFamily="18" charset="0"/>
            </a:endParaRPr>
          </a:p>
          <a:p>
            <a:pPr marL="36000" algn="ctr">
              <a:spcBef>
                <a:spcPts val="600"/>
              </a:spcBef>
            </a:pPr>
            <a:r>
              <a:rPr lang="nb-NO" sz="2000" dirty="0">
                <a:solidFill>
                  <a:schemeClr val="bg1"/>
                </a:solidFill>
                <a:latin typeface="Minion pro"/>
                <a:cs typeface="Kartika" panose="02020503030404060203" pitchFamily="18" charset="0"/>
              </a:rPr>
              <a:t>Gjeld (G)</a:t>
            </a:r>
          </a:p>
          <a:p>
            <a:pPr marL="36000" algn="ctr">
              <a:spcBef>
                <a:spcPts val="600"/>
              </a:spcBef>
            </a:pPr>
            <a:endParaRPr lang="nb-NO" sz="2000" dirty="0">
              <a:solidFill>
                <a:schemeClr val="bg1"/>
              </a:solidFill>
              <a:latin typeface="Minion pro"/>
              <a:cs typeface="Kartika" panose="02020503030404060203" pitchFamily="18" charset="0"/>
            </a:endParaRPr>
          </a:p>
          <a:p>
            <a:pPr marL="36000" algn="ctr">
              <a:spcBef>
                <a:spcPts val="600"/>
              </a:spcBef>
            </a:pPr>
            <a:endParaRPr lang="nb-NO" sz="2000" dirty="0">
              <a:solidFill>
                <a:schemeClr val="bg1"/>
              </a:solidFill>
              <a:latin typeface="Minion pro"/>
              <a:cs typeface="Kartika" panose="02020503030404060203" pitchFamily="18" charset="0"/>
            </a:endParaRPr>
          </a:p>
        </p:txBody>
      </p:sp>
      <p:sp>
        <p:nvSpPr>
          <p:cNvPr id="18" name="Rectangle 17">
            <a:extLst>
              <a:ext uri="{FF2B5EF4-FFF2-40B4-BE49-F238E27FC236}">
                <a16:creationId xmlns:a16="http://schemas.microsoft.com/office/drawing/2014/main" id="{E9AF8A1E-BD37-4FDB-A7FB-935DCACFDC18}"/>
              </a:ext>
            </a:extLst>
          </p:cNvPr>
          <p:cNvSpPr/>
          <p:nvPr/>
        </p:nvSpPr>
        <p:spPr>
          <a:xfrm>
            <a:off x="7881245" y="5015263"/>
            <a:ext cx="1949245" cy="591439"/>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a:latin typeface="Calibri Light" panose="020F0302020204030204" pitchFamily="34" charset="0"/>
                <a:cs typeface="Calibri Light" panose="020F0302020204030204" pitchFamily="34" charset="0"/>
              </a:rPr>
              <a:t>10 025</a:t>
            </a:r>
          </a:p>
        </p:txBody>
      </p:sp>
      <p:sp>
        <p:nvSpPr>
          <p:cNvPr id="19" name="Rectangle 18">
            <a:extLst>
              <a:ext uri="{FF2B5EF4-FFF2-40B4-BE49-F238E27FC236}">
                <a16:creationId xmlns:a16="http://schemas.microsoft.com/office/drawing/2014/main" id="{133777DE-57C9-42A0-A7DB-E94F723693C5}"/>
              </a:ext>
            </a:extLst>
          </p:cNvPr>
          <p:cNvSpPr/>
          <p:nvPr/>
        </p:nvSpPr>
        <p:spPr>
          <a:xfrm>
            <a:off x="9855716" y="5310982"/>
            <a:ext cx="1949243" cy="591439"/>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algn="ctr">
              <a:spcBef>
                <a:spcPts val="600"/>
              </a:spcBef>
            </a:pPr>
            <a:r>
              <a:rPr lang="nb-NO" sz="2000" dirty="0">
                <a:latin typeface="Calibri Light" panose="020F0302020204030204" pitchFamily="34" charset="0"/>
                <a:cs typeface="Calibri Light" panose="020F0302020204030204" pitchFamily="34" charset="0"/>
              </a:rPr>
              <a:t>5 950</a:t>
            </a:r>
          </a:p>
        </p:txBody>
      </p:sp>
      <p:sp>
        <p:nvSpPr>
          <p:cNvPr id="20" name="Rectangle 19">
            <a:extLst>
              <a:ext uri="{FF2B5EF4-FFF2-40B4-BE49-F238E27FC236}">
                <a16:creationId xmlns:a16="http://schemas.microsoft.com/office/drawing/2014/main" id="{0077B927-11C7-4E5D-B309-CC7ED2133E3C}"/>
              </a:ext>
            </a:extLst>
          </p:cNvPr>
          <p:cNvSpPr/>
          <p:nvPr/>
        </p:nvSpPr>
        <p:spPr>
          <a:xfrm>
            <a:off x="9855717" y="4074338"/>
            <a:ext cx="1949244" cy="444043"/>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algn="ctr">
              <a:spcBef>
                <a:spcPts val="600"/>
              </a:spcBef>
            </a:pPr>
            <a:r>
              <a:rPr lang="nb-NO" sz="2000" dirty="0">
                <a:latin typeface="Calibri Light" panose="020F0302020204030204" pitchFamily="34" charset="0"/>
                <a:cs typeface="Calibri Light" panose="020F0302020204030204" pitchFamily="34" charset="0"/>
              </a:rPr>
              <a:t>4 075</a:t>
            </a:r>
          </a:p>
        </p:txBody>
      </p:sp>
      <p:pic>
        <p:nvPicPr>
          <p:cNvPr id="6" name="Picture 5">
            <a:extLst>
              <a:ext uri="{FF2B5EF4-FFF2-40B4-BE49-F238E27FC236}">
                <a16:creationId xmlns:a16="http://schemas.microsoft.com/office/drawing/2014/main" id="{602A83FB-1F0B-AC90-BC83-52C857EFAFE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828408" y="84806"/>
            <a:ext cx="1008000" cy="1008000"/>
          </a:xfrm>
          <a:prstGeom prst="rect">
            <a:avLst/>
          </a:prstGeom>
        </p:spPr>
      </p:pic>
      <p:pic>
        <p:nvPicPr>
          <p:cNvPr id="23" name="Picture 22">
            <a:extLst>
              <a:ext uri="{FF2B5EF4-FFF2-40B4-BE49-F238E27FC236}">
                <a16:creationId xmlns:a16="http://schemas.microsoft.com/office/drawing/2014/main" id="{ED0B820D-6176-4AC4-0CE9-8F4591348467}"/>
              </a:ext>
            </a:extLst>
          </p:cNvPr>
          <p:cNvPicPr>
            <a:picLocks noChangeAspect="1"/>
          </p:cNvPicPr>
          <p:nvPr/>
        </p:nvPicPr>
        <p:blipFill>
          <a:blip r:embed="rId3"/>
          <a:stretch>
            <a:fillRect/>
          </a:stretch>
        </p:blipFill>
        <p:spPr>
          <a:xfrm>
            <a:off x="4184207" y="0"/>
            <a:ext cx="3256950" cy="6858000"/>
          </a:xfrm>
          <a:prstGeom prst="rect">
            <a:avLst/>
          </a:prstGeom>
        </p:spPr>
      </p:pic>
      <p:sp>
        <p:nvSpPr>
          <p:cNvPr id="4" name="Circle: Hollow 3">
            <a:extLst>
              <a:ext uri="{FF2B5EF4-FFF2-40B4-BE49-F238E27FC236}">
                <a16:creationId xmlns:a16="http://schemas.microsoft.com/office/drawing/2014/main" id="{9FFC963E-007E-4C5E-9156-30B3778C59C0}"/>
              </a:ext>
            </a:extLst>
          </p:cNvPr>
          <p:cNvSpPr/>
          <p:nvPr/>
        </p:nvSpPr>
        <p:spPr>
          <a:xfrm>
            <a:off x="6819135" y="2836259"/>
            <a:ext cx="576064" cy="343001"/>
          </a:xfrm>
          <a:prstGeom prst="donut">
            <a:avLst>
              <a:gd name="adj" fmla="val 6615"/>
            </a:avLst>
          </a:prstGeom>
          <a:ln>
            <a:solidFill>
              <a:srgbClr val="5E8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Circle: Hollow 20">
            <a:extLst>
              <a:ext uri="{FF2B5EF4-FFF2-40B4-BE49-F238E27FC236}">
                <a16:creationId xmlns:a16="http://schemas.microsoft.com/office/drawing/2014/main" id="{A0C59343-89B6-4395-B476-8746A4FB1CA3}"/>
              </a:ext>
            </a:extLst>
          </p:cNvPr>
          <p:cNvSpPr/>
          <p:nvPr/>
        </p:nvSpPr>
        <p:spPr>
          <a:xfrm>
            <a:off x="6819135" y="3874338"/>
            <a:ext cx="576064" cy="343001"/>
          </a:xfrm>
          <a:prstGeom prst="donut">
            <a:avLst>
              <a:gd name="adj" fmla="val 6615"/>
            </a:avLst>
          </a:prstGeom>
          <a:ln>
            <a:solidFill>
              <a:srgbClr val="5E8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Circle: Hollow 21">
            <a:extLst>
              <a:ext uri="{FF2B5EF4-FFF2-40B4-BE49-F238E27FC236}">
                <a16:creationId xmlns:a16="http://schemas.microsoft.com/office/drawing/2014/main" id="{1ACC709F-9F4C-4F4B-833B-59CDBCF787FB}"/>
              </a:ext>
            </a:extLst>
          </p:cNvPr>
          <p:cNvSpPr/>
          <p:nvPr/>
        </p:nvSpPr>
        <p:spPr>
          <a:xfrm>
            <a:off x="6819135" y="6208105"/>
            <a:ext cx="576064" cy="343001"/>
          </a:xfrm>
          <a:prstGeom prst="donut">
            <a:avLst>
              <a:gd name="adj" fmla="val 6615"/>
            </a:avLst>
          </a:prstGeom>
          <a:ln>
            <a:solidFill>
              <a:srgbClr val="5E8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4" name="Straight Connector 23">
            <a:extLst>
              <a:ext uri="{FF2B5EF4-FFF2-40B4-BE49-F238E27FC236}">
                <a16:creationId xmlns:a16="http://schemas.microsoft.com/office/drawing/2014/main" id="{B77C9433-FF4F-757E-EFC0-2AA2B7956617}"/>
              </a:ext>
            </a:extLst>
          </p:cNvPr>
          <p:cNvCxnSpPr/>
          <p:nvPr/>
        </p:nvCxnSpPr>
        <p:spPr>
          <a:xfrm>
            <a:off x="3882452" y="654727"/>
            <a:ext cx="0" cy="57562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95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1+#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heel(1)">
                                      <p:cBhvr>
                                        <p:cTn id="37" dur="2000"/>
                                        <p:tgtEl>
                                          <p:spTgt spid="4"/>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heel(1)">
                                      <p:cBhvr>
                                        <p:cTn id="40" dur="2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heel(1)">
                                      <p:cBhvr>
                                        <p:cTn id="45" dur="2000"/>
                                        <p:tgtEl>
                                          <p:spTgt spid="22"/>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heel(1)">
                                      <p:cBhvr>
                                        <p:cTn id="48" dur="20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heel(1)">
                                      <p:cBhvr>
                                        <p:cTn id="53" dur="2000"/>
                                        <p:tgtEl>
                                          <p:spTgt spid="21"/>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heel(1)">
                                      <p:cBhvr>
                                        <p:cTn id="5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animBg="1"/>
      <p:bldP spid="14" grpId="0"/>
      <p:bldP spid="15" grpId="0" animBg="1"/>
      <p:bldP spid="16" grpId="0" animBg="1"/>
      <p:bldP spid="17" grpId="0" animBg="1"/>
      <p:bldP spid="18" grpId="0" animBg="1"/>
      <p:bldP spid="19" grpId="0" animBg="1"/>
      <p:bldP spid="20" grpId="0" animBg="1"/>
      <p:bldP spid="4"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1"/>
          <p:cNvSpPr>
            <a:spLocks noGrp="1"/>
          </p:cNvSpPr>
          <p:nvPr>
            <p:ph type="title"/>
          </p:nvPr>
        </p:nvSpPr>
        <p:spPr>
          <a:xfrm>
            <a:off x="287018" y="219301"/>
            <a:ext cx="9624392" cy="1006429"/>
          </a:xfrm>
        </p:spPr>
        <p:txBody>
          <a:bodyPr vert="horz" lIns="91440" tIns="45720" rIns="91440" bIns="45720" rtlCol="0" anchor="ctr">
            <a:noAutofit/>
          </a:bodyPr>
          <a:lstStyle/>
          <a:p>
            <a:r>
              <a:rPr lang="nb-NO" sz="4800" dirty="0">
                <a:solidFill>
                  <a:srgbClr val="5B937F"/>
                </a:solidFill>
              </a:rPr>
              <a:t>Hva er Egenkapital (EK)?</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ED8AF63-77DA-472C-A6A9-CA160668498D}"/>
                  </a:ext>
                </a:extLst>
              </p14:cNvPr>
              <p14:cNvContentPartPr/>
              <p14:nvPr/>
            </p14:nvContentPartPr>
            <p14:xfrm>
              <a:off x="10909440" y="488880"/>
              <a:ext cx="360" cy="360"/>
            </p14:xfrm>
          </p:contentPart>
        </mc:Choice>
        <mc:Fallback xmlns="">
          <p:pic>
            <p:nvPicPr>
              <p:cNvPr id="4" name="Ink 3">
                <a:extLst>
                  <a:ext uri="{FF2B5EF4-FFF2-40B4-BE49-F238E27FC236}">
                    <a16:creationId xmlns:a16="http://schemas.microsoft.com/office/drawing/2014/main" id="{FED8AF63-77DA-472C-A6A9-CA160668498D}"/>
                  </a:ext>
                </a:extLst>
              </p:cNvPr>
              <p:cNvPicPr/>
              <p:nvPr/>
            </p:nvPicPr>
            <p:blipFill>
              <a:blip r:embed="rId4"/>
              <a:stretch>
                <a:fillRect/>
              </a:stretch>
            </p:blipFill>
            <p:spPr>
              <a:xfrm>
                <a:off x="10900080" y="479520"/>
                <a:ext cx="19080" cy="19080"/>
              </a:xfrm>
              <a:prstGeom prst="rect">
                <a:avLst/>
              </a:prstGeom>
            </p:spPr>
          </p:pic>
        </mc:Fallback>
      </mc:AlternateContent>
      <p:sp>
        <p:nvSpPr>
          <p:cNvPr id="10" name="TextBox 9">
            <a:extLst>
              <a:ext uri="{FF2B5EF4-FFF2-40B4-BE49-F238E27FC236}">
                <a16:creationId xmlns:a16="http://schemas.microsoft.com/office/drawing/2014/main" id="{BA8A1379-FF37-F145-C34B-D61EAF298A1C}"/>
              </a:ext>
            </a:extLst>
          </p:cNvPr>
          <p:cNvSpPr txBox="1"/>
          <p:nvPr/>
        </p:nvSpPr>
        <p:spPr>
          <a:xfrm>
            <a:off x="415591" y="1956563"/>
            <a:ext cx="8236619" cy="584775"/>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nb-NO" altLang="nb-NO" sz="3200" i="0" u="none" strike="noStrike" cap="none" normalizeH="0" baseline="0" dirty="0">
                <a:ln>
                  <a:noFill/>
                </a:ln>
                <a:solidFill>
                  <a:srgbClr val="385723"/>
                </a:solidFill>
                <a:effectLst/>
                <a:latin typeface="Arial Black" panose="020B0A04020102020204" pitchFamily="34" charset="0"/>
                <a:cs typeface="Calibri Light" panose="020F0302020204030204" pitchFamily="34" charset="0"/>
              </a:rPr>
              <a:t>Er det bedriftens </a:t>
            </a:r>
            <a:r>
              <a:rPr kumimoji="0" lang="nb-NO" altLang="nb-NO" sz="3200" i="1" u="none" strike="noStrike" cap="none" normalizeH="0" baseline="0" dirty="0">
                <a:ln>
                  <a:noFill/>
                </a:ln>
                <a:solidFill>
                  <a:srgbClr val="385723"/>
                </a:solidFill>
                <a:effectLst/>
                <a:latin typeface="Arial Black" panose="020B0A04020102020204" pitchFamily="34" charset="0"/>
                <a:cs typeface="Calibri Light" panose="020F0302020204030204" pitchFamily="34" charset="0"/>
              </a:rPr>
              <a:t>egen </a:t>
            </a:r>
            <a:r>
              <a:rPr kumimoji="0" lang="nb-NO" altLang="nb-NO" sz="3200" i="0" u="none" strike="noStrike" cap="none" normalizeH="0" baseline="0" dirty="0">
                <a:ln>
                  <a:noFill/>
                </a:ln>
                <a:solidFill>
                  <a:srgbClr val="385723"/>
                </a:solidFill>
                <a:effectLst/>
                <a:latin typeface="Arial Black" panose="020B0A04020102020204" pitchFamily="34" charset="0"/>
                <a:cs typeface="Calibri Light" panose="020F0302020204030204" pitchFamily="34" charset="0"/>
              </a:rPr>
              <a:t>kapital?</a:t>
            </a:r>
            <a:endParaRPr kumimoji="0" lang="nb-NO" altLang="nb-NO" sz="4000" i="0" u="none" strike="noStrike" cap="none" normalizeH="0" baseline="0" dirty="0">
              <a:ln>
                <a:noFill/>
              </a:ln>
              <a:solidFill>
                <a:srgbClr val="385723"/>
              </a:solidFill>
              <a:effectLst/>
              <a:latin typeface="Arial Black" panose="020B0A0402010202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F4D98399-6449-5673-7014-8E8669DC731C}"/>
              </a:ext>
            </a:extLst>
          </p:cNvPr>
          <p:cNvSpPr txBox="1"/>
          <p:nvPr/>
        </p:nvSpPr>
        <p:spPr>
          <a:xfrm>
            <a:off x="7525555" y="1694952"/>
            <a:ext cx="2385855" cy="110799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nb-NO" altLang="nb-NO" sz="6600" b="1" i="0" u="none" strike="noStrike" cap="none" normalizeH="0" baseline="0" dirty="0">
                <a:ln>
                  <a:noFill/>
                </a:ln>
                <a:solidFill>
                  <a:srgbClr val="C00000"/>
                </a:solidFill>
                <a:effectLst/>
                <a:latin typeface="Arial Black" panose="020B0A04020102020204" pitchFamily="34" charset="0"/>
                <a:cs typeface="Calibri Light" panose="020F0302020204030204" pitchFamily="34" charset="0"/>
              </a:rPr>
              <a:t>NEI!</a:t>
            </a:r>
            <a:endParaRPr kumimoji="0" lang="nb-NO" altLang="nb-NO" sz="8000" b="1" i="0" u="none" strike="noStrike" cap="none" normalizeH="0" baseline="0" dirty="0">
              <a:ln>
                <a:noFill/>
              </a:ln>
              <a:solidFill>
                <a:srgbClr val="C00000"/>
              </a:solidFill>
              <a:effectLst/>
              <a:latin typeface="Arial Black" panose="020B0A04020102020204" pitchFamily="34" charset="0"/>
              <a:cs typeface="Calibri Light" panose="020F0302020204030204" pitchFamily="34" charset="0"/>
            </a:endParaRPr>
          </a:p>
        </p:txBody>
      </p:sp>
      <p:sp>
        <p:nvSpPr>
          <p:cNvPr id="16" name="TextBox 15">
            <a:extLst>
              <a:ext uri="{FF2B5EF4-FFF2-40B4-BE49-F238E27FC236}">
                <a16:creationId xmlns:a16="http://schemas.microsoft.com/office/drawing/2014/main" id="{30E6E6FD-CCAA-B644-3736-CA772042FAD9}"/>
              </a:ext>
            </a:extLst>
          </p:cNvPr>
          <p:cNvSpPr txBox="1"/>
          <p:nvPr/>
        </p:nvSpPr>
        <p:spPr>
          <a:xfrm>
            <a:off x="415590" y="2972226"/>
            <a:ext cx="11589941" cy="2277547"/>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nb-NO" altLang="nb-NO" sz="2000" b="1" i="0" u="none" strike="noStrike" cap="none" normalizeH="0" baseline="0" dirty="0">
                <a:ln>
                  <a:noFill/>
                </a:ln>
                <a:solidFill>
                  <a:srgbClr val="222222"/>
                </a:solidFill>
                <a:effectLst/>
              </a:rPr>
              <a:t>Egenkapitalen</a:t>
            </a:r>
            <a:r>
              <a:rPr kumimoji="0" lang="nb-NO" altLang="nb-NO" sz="2000" b="0" i="0" u="none" strike="noStrike" cap="none" normalizeH="0" baseline="0" dirty="0">
                <a:ln>
                  <a:noFill/>
                </a:ln>
                <a:solidFill>
                  <a:srgbClr val="222222"/>
                </a:solidFill>
                <a:effectLst/>
              </a:rPr>
              <a:t> er:</a:t>
            </a:r>
            <a:endParaRPr kumimoji="0" lang="nb-NO" altLang="nb-NO" sz="12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nb-NO" altLang="nb-NO" sz="5400" i="0" u="none" strike="noStrike" cap="none" normalizeH="0" baseline="0" dirty="0">
                <a:ln>
                  <a:noFill/>
                </a:ln>
                <a:solidFill>
                  <a:srgbClr val="5E8C66"/>
                </a:solidFill>
                <a:effectLst/>
                <a:latin typeface="Aldhabi" panose="01000000000000000000" pitchFamily="2" charset="-78"/>
                <a:cs typeface="Aldhabi" panose="01000000000000000000" pitchFamily="2" charset="-78"/>
              </a:rPr>
              <a:t>“</a:t>
            </a:r>
            <a:r>
              <a:rPr kumimoji="0" lang="nb-NO" altLang="nb-NO" sz="5400" i="0" u="none" strike="noStrike" cap="none" normalizeH="0" baseline="0" dirty="0">
                <a:ln>
                  <a:noFill/>
                </a:ln>
                <a:solidFill>
                  <a:srgbClr val="5E8C66"/>
                </a:solidFill>
                <a:effectLst/>
                <a:latin typeface="Times New Roman" panose="02020603050405020304" pitchFamily="18" charset="0"/>
                <a:cs typeface="Times New Roman" panose="02020603050405020304" pitchFamily="18" charset="0"/>
              </a:rPr>
              <a:t>DE </a:t>
            </a:r>
            <a:r>
              <a:rPr kumimoji="0" lang="nb-NO" altLang="nb-NO" sz="5400" b="1" i="0" u="sng" strike="noStrike" cap="none" normalizeH="0" baseline="0" dirty="0">
                <a:ln>
                  <a:noFill/>
                </a:ln>
                <a:solidFill>
                  <a:srgbClr val="385723"/>
                </a:solidFill>
                <a:effectLst/>
                <a:latin typeface="Times New Roman" panose="02020603050405020304" pitchFamily="18" charset="0"/>
                <a:cs typeface="Times New Roman" panose="02020603050405020304" pitchFamily="18" charset="0"/>
              </a:rPr>
              <a:t>USIKREDE</a:t>
            </a:r>
            <a:r>
              <a:rPr kumimoji="0" lang="nb-NO" altLang="nb-NO" sz="5400" b="1" i="0" u="none" strike="noStrike" cap="none" normalizeH="0" baseline="0" dirty="0">
                <a:ln>
                  <a:noFill/>
                </a:ln>
                <a:solidFill>
                  <a:schemeClr val="accent1"/>
                </a:solidFill>
                <a:effectLst/>
                <a:latin typeface="Times New Roman" panose="02020603050405020304" pitchFamily="18" charset="0"/>
                <a:cs typeface="Times New Roman" panose="02020603050405020304" pitchFamily="18" charset="0"/>
              </a:rPr>
              <a:t> </a:t>
            </a:r>
            <a:r>
              <a:rPr kumimoji="0" lang="nb-NO" altLang="nb-NO" sz="5400" i="0" u="none" strike="noStrike" cap="none" normalizeH="0" baseline="0" dirty="0">
                <a:ln>
                  <a:noFill/>
                </a:ln>
                <a:solidFill>
                  <a:srgbClr val="5E8C66"/>
                </a:solidFill>
                <a:effectLst/>
                <a:latin typeface="Times New Roman" panose="02020603050405020304" pitchFamily="18" charset="0"/>
                <a:cs typeface="Times New Roman" panose="02020603050405020304" pitchFamily="18" charset="0"/>
              </a:rPr>
              <a:t>PENGENE EIERNE HAR SKUTT INN I SELSKAPET”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nb-NO" altLang="nb-NO" sz="1400" i="0" u="none" strike="noStrike" cap="none" normalizeH="0" baseline="0" dirty="0">
              <a:ln>
                <a:noFill/>
              </a:ln>
              <a:solidFill>
                <a:srgbClr val="5E8C66"/>
              </a:solidFill>
              <a:effectLst/>
            </a:endParaRPr>
          </a:p>
        </p:txBody>
      </p:sp>
      <p:sp>
        <p:nvSpPr>
          <p:cNvPr id="19" name="TextBox 18">
            <a:extLst>
              <a:ext uri="{FF2B5EF4-FFF2-40B4-BE49-F238E27FC236}">
                <a16:creationId xmlns:a16="http://schemas.microsoft.com/office/drawing/2014/main" id="{0F529958-04E7-D7F1-31F9-30CC959471DD}"/>
              </a:ext>
            </a:extLst>
          </p:cNvPr>
          <p:cNvSpPr txBox="1"/>
          <p:nvPr/>
        </p:nvSpPr>
        <p:spPr>
          <a:xfrm>
            <a:off x="0" y="5712335"/>
            <a:ext cx="12192000" cy="523220"/>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nb-NO" altLang="nb-NO" sz="2800" dirty="0">
                <a:solidFill>
                  <a:srgbClr val="5E8C66"/>
                </a:solidFill>
                <a:latin typeface="Times New Roman" panose="02020603050405020304" pitchFamily="18" charset="0"/>
                <a:cs typeface="Times New Roman" panose="02020603050405020304" pitchFamily="18" charset="0"/>
              </a:rPr>
              <a:t>… eller ganske enkelt </a:t>
            </a:r>
            <a:r>
              <a:rPr lang="nb-NO" altLang="nb-NO" sz="2800" i="1" u="sng" dirty="0">
                <a:solidFill>
                  <a:srgbClr val="5E8C66"/>
                </a:solidFill>
                <a:latin typeface="Times New Roman" panose="02020603050405020304" pitchFamily="18" charset="0"/>
                <a:cs typeface="Times New Roman" panose="02020603050405020304" pitchFamily="18" charset="0"/>
              </a:rPr>
              <a:t>verdien</a:t>
            </a:r>
            <a:r>
              <a:rPr lang="nb-NO" altLang="nb-NO" sz="2800" dirty="0">
                <a:solidFill>
                  <a:srgbClr val="5E8C66"/>
                </a:solidFill>
                <a:latin typeface="Times New Roman" panose="02020603050405020304" pitchFamily="18" charset="0"/>
                <a:cs typeface="Times New Roman" panose="02020603050405020304" pitchFamily="18" charset="0"/>
              </a:rPr>
              <a:t> av eiendelene fra trukket </a:t>
            </a:r>
            <a:r>
              <a:rPr lang="nb-NO" altLang="nb-NO" sz="2800" i="1" u="sng" dirty="0">
                <a:solidFill>
                  <a:srgbClr val="5E8C66"/>
                </a:solidFill>
                <a:latin typeface="Times New Roman" panose="02020603050405020304" pitchFamily="18" charset="0"/>
                <a:cs typeface="Times New Roman" panose="02020603050405020304" pitchFamily="18" charset="0"/>
              </a:rPr>
              <a:t>verdien</a:t>
            </a:r>
            <a:r>
              <a:rPr lang="nb-NO" altLang="nb-NO" sz="2800" dirty="0">
                <a:solidFill>
                  <a:srgbClr val="5E8C66"/>
                </a:solidFill>
                <a:latin typeface="Times New Roman" panose="02020603050405020304" pitchFamily="18" charset="0"/>
                <a:cs typeface="Times New Roman" panose="02020603050405020304" pitchFamily="18" charset="0"/>
              </a:rPr>
              <a:t> av gjelda</a:t>
            </a:r>
            <a:endParaRPr kumimoji="0" lang="nb-NO" altLang="nb-NO" sz="2000" i="0" u="none" strike="noStrike" cap="none" normalizeH="0" baseline="0" dirty="0">
              <a:ln>
                <a:noFill/>
              </a:ln>
              <a:solidFill>
                <a:srgbClr val="5E8C66"/>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14602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fltVal val="0"/>
                                          </p:val>
                                        </p:tav>
                                        <p:tav tm="100000">
                                          <p:val>
                                            <p:strVal val="#ppt_w"/>
                                          </p:val>
                                        </p:tav>
                                      </p:tavLst>
                                    </p:anim>
                                    <p:anim calcmode="lin" valueType="num">
                                      <p:cBhvr>
                                        <p:cTn id="13" dur="1000" fill="hold"/>
                                        <p:tgtEl>
                                          <p:spTgt spid="14"/>
                                        </p:tgtEl>
                                        <p:attrNameLst>
                                          <p:attrName>ppt_h</p:attrName>
                                        </p:attrNameLst>
                                      </p:cBhvr>
                                      <p:tavLst>
                                        <p:tav tm="0">
                                          <p:val>
                                            <p:fltVal val="0"/>
                                          </p:val>
                                        </p:tav>
                                        <p:tav tm="100000">
                                          <p:val>
                                            <p:strVal val="#ppt_h"/>
                                          </p:val>
                                        </p:tav>
                                      </p:tavLst>
                                    </p:anim>
                                    <p:anim calcmode="lin" valueType="num">
                                      <p:cBhvr>
                                        <p:cTn id="14" dur="1000" fill="hold"/>
                                        <p:tgtEl>
                                          <p:spTgt spid="14"/>
                                        </p:tgtEl>
                                        <p:attrNameLst>
                                          <p:attrName>style.rotation</p:attrName>
                                        </p:attrNameLst>
                                      </p:cBhvr>
                                      <p:tavLst>
                                        <p:tav tm="0">
                                          <p:val>
                                            <p:fltVal val="90"/>
                                          </p:val>
                                        </p:tav>
                                        <p:tav tm="100000">
                                          <p:val>
                                            <p:fltVal val="0"/>
                                          </p:val>
                                        </p:tav>
                                      </p:tavLst>
                                    </p:anim>
                                    <p:animEffect transition="in" filter="fade">
                                      <p:cBhvr>
                                        <p:cTn id="15" dur="10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 calcmode="lin" valueType="num">
                                      <p:cBhvr additive="base">
                                        <p:cTn id="2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2CC09-B552-DCA9-BC65-3D30F5720B1E}"/>
            </a:ext>
          </a:extLst>
        </p:cNvPr>
        <p:cNvGrpSpPr/>
        <p:nvPr/>
      </p:nvGrpSpPr>
      <p:grpSpPr>
        <a:xfrm>
          <a:off x="0" y="0"/>
          <a:ext cx="0" cy="0"/>
          <a:chOff x="0" y="0"/>
          <a:chExt cx="0" cy="0"/>
        </a:xfrm>
      </p:grpSpPr>
      <p:sp>
        <p:nvSpPr>
          <p:cNvPr id="8" name="Tittel 1">
            <a:extLst>
              <a:ext uri="{FF2B5EF4-FFF2-40B4-BE49-F238E27FC236}">
                <a16:creationId xmlns:a16="http://schemas.microsoft.com/office/drawing/2014/main" id="{A6065D5B-B8F2-BA62-D0A0-CC0445AF3967}"/>
              </a:ext>
            </a:extLst>
          </p:cNvPr>
          <p:cNvSpPr txBox="1">
            <a:spLocks/>
          </p:cNvSpPr>
          <p:nvPr/>
        </p:nvSpPr>
        <p:spPr>
          <a:xfrm>
            <a:off x="180239" y="4490"/>
            <a:ext cx="9752404" cy="867930"/>
          </a:xfrm>
          <a:prstGeom prst="rect">
            <a:avLst/>
          </a:prstGeom>
        </p:spPr>
        <p:txBody>
          <a:bodyPr vert="horz" wrap="square" lIns="91440" tIns="45720" rIns="91440" bIns="45720" rtlCol="0" anchor="ctr">
            <a:spAutoFit/>
          </a:bodyPr>
          <a:lstStyle>
            <a:lvl1pPr>
              <a:lnSpc>
                <a:spcPct val="90000"/>
              </a:lnSpc>
              <a:spcBef>
                <a:spcPct val="0"/>
              </a:spcBef>
              <a:buNone/>
              <a:defRPr sz="3600">
                <a:solidFill>
                  <a:srgbClr val="203864"/>
                </a:solidFill>
                <a:latin typeface="Calibri Light" panose="020F0302020204030204" pitchFamily="34" charset="0"/>
                <a:ea typeface="+mj-ea"/>
                <a:cs typeface="Calibri Light" panose="020F0302020204030204" pitchFamily="34" charset="0"/>
              </a:defRPr>
            </a:lvl1pPr>
          </a:lstStyle>
          <a:p>
            <a:r>
              <a:rPr lang="nb-NO" sz="3200" dirty="0">
                <a:solidFill>
                  <a:srgbClr val="5B937F"/>
                </a:solidFill>
              </a:rPr>
              <a:t>Kontantstrømmer </a:t>
            </a:r>
            <a:br>
              <a:rPr lang="nb-NO" sz="3200" dirty="0">
                <a:solidFill>
                  <a:srgbClr val="5B937F"/>
                </a:solidFill>
              </a:rPr>
            </a:br>
            <a:r>
              <a:rPr lang="nb-NO" sz="2400" dirty="0">
                <a:solidFill>
                  <a:srgbClr val="5B937F"/>
                </a:solidFill>
              </a:rPr>
              <a:t>En skisse av betalingsstrømmene i en bedrift</a:t>
            </a:r>
            <a:endParaRPr lang="en-GB" sz="2400" dirty="0">
              <a:solidFill>
                <a:srgbClr val="5B937F"/>
              </a:solidFill>
            </a:endParaRPr>
          </a:p>
        </p:txBody>
      </p:sp>
      <p:sp>
        <p:nvSpPr>
          <p:cNvPr id="4" name="Rektangel: avrundede hjørner 3">
            <a:extLst>
              <a:ext uri="{FF2B5EF4-FFF2-40B4-BE49-F238E27FC236}">
                <a16:creationId xmlns:a16="http://schemas.microsoft.com/office/drawing/2014/main" id="{9616AD2D-A357-A970-9A42-15137F03BA53}"/>
              </a:ext>
            </a:extLst>
          </p:cNvPr>
          <p:cNvSpPr/>
          <p:nvPr/>
        </p:nvSpPr>
        <p:spPr>
          <a:xfrm>
            <a:off x="3136900" y="1053482"/>
            <a:ext cx="1919541" cy="5309217"/>
          </a:xfrm>
          <a:prstGeom prst="roundRect">
            <a:avLst/>
          </a:prstGeom>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nb-NO" sz="2800" b="1" dirty="0"/>
              <a:t>Eiendeler</a:t>
            </a:r>
            <a:endParaRPr lang="nb-NO" b="1" dirty="0"/>
          </a:p>
          <a:p>
            <a:pPr algn="ctr"/>
            <a:endParaRPr lang="nb-NO" dirty="0"/>
          </a:p>
          <a:p>
            <a:pPr algn="ctr"/>
            <a:r>
              <a:rPr lang="nb-NO" dirty="0"/>
              <a:t>For eksempel:</a:t>
            </a:r>
          </a:p>
          <a:p>
            <a:pPr algn="ctr"/>
            <a:r>
              <a:rPr lang="nb-NO" dirty="0"/>
              <a:t>Varelager</a:t>
            </a:r>
          </a:p>
          <a:p>
            <a:pPr algn="ctr"/>
            <a:r>
              <a:rPr lang="nb-NO" dirty="0"/>
              <a:t>Kundefordringer</a:t>
            </a:r>
          </a:p>
          <a:p>
            <a:pPr algn="ctr"/>
            <a:r>
              <a:rPr lang="nb-NO" dirty="0"/>
              <a:t>Lokaler</a:t>
            </a:r>
          </a:p>
          <a:p>
            <a:pPr algn="ctr"/>
            <a:r>
              <a:rPr lang="nb-NO" dirty="0"/>
              <a:t>Maskiner</a:t>
            </a:r>
          </a:p>
          <a:p>
            <a:pPr algn="ctr"/>
            <a:r>
              <a:rPr lang="nb-NO" dirty="0"/>
              <a:t>Kjøretøy</a:t>
            </a:r>
          </a:p>
        </p:txBody>
      </p:sp>
      <p:sp>
        <p:nvSpPr>
          <p:cNvPr id="6" name="Rektangel: avrundede hjørner 5">
            <a:extLst>
              <a:ext uri="{FF2B5EF4-FFF2-40B4-BE49-F238E27FC236}">
                <a16:creationId xmlns:a16="http://schemas.microsoft.com/office/drawing/2014/main" id="{893E430E-8932-B180-79A6-34E00DE4AF52}"/>
              </a:ext>
            </a:extLst>
          </p:cNvPr>
          <p:cNvSpPr/>
          <p:nvPr/>
        </p:nvSpPr>
        <p:spPr>
          <a:xfrm>
            <a:off x="8561641" y="1066182"/>
            <a:ext cx="1919541" cy="5309217"/>
          </a:xfrm>
          <a:prstGeom prst="roundRect">
            <a:avLst/>
          </a:prstGeom>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nb-NO" dirty="0"/>
              <a:t>Finansierings-kilder</a:t>
            </a:r>
          </a:p>
          <a:p>
            <a:pPr algn="ctr"/>
            <a:r>
              <a:rPr lang="nb-NO" sz="2400" b="1" dirty="0"/>
              <a:t>EK og gjeld</a:t>
            </a:r>
          </a:p>
          <a:p>
            <a:pPr algn="ctr"/>
            <a:endParaRPr lang="nb-NO" dirty="0"/>
          </a:p>
          <a:p>
            <a:pPr algn="ctr"/>
            <a:r>
              <a:rPr lang="nb-NO" dirty="0"/>
              <a:t>For eksempel:</a:t>
            </a:r>
          </a:p>
          <a:p>
            <a:pPr algn="ctr"/>
            <a:r>
              <a:rPr lang="nb-NO" dirty="0"/>
              <a:t>Kapital fra investorer</a:t>
            </a:r>
          </a:p>
          <a:p>
            <a:pPr algn="ctr"/>
            <a:r>
              <a:rPr lang="nb-NO" dirty="0"/>
              <a:t>Lån fra bank,</a:t>
            </a:r>
          </a:p>
          <a:p>
            <a:pPr algn="ctr"/>
            <a:r>
              <a:rPr lang="nb-NO" dirty="0"/>
              <a:t>Kreditt fra leverandør</a:t>
            </a:r>
          </a:p>
        </p:txBody>
      </p:sp>
      <p:sp>
        <p:nvSpPr>
          <p:cNvPr id="9" name="Pil: høyre 8">
            <a:extLst>
              <a:ext uri="{FF2B5EF4-FFF2-40B4-BE49-F238E27FC236}">
                <a16:creationId xmlns:a16="http://schemas.microsoft.com/office/drawing/2014/main" id="{AB543C71-AB9C-9E67-A4E3-735BAEE19D32}"/>
              </a:ext>
            </a:extLst>
          </p:cNvPr>
          <p:cNvSpPr/>
          <p:nvPr/>
        </p:nvSpPr>
        <p:spPr>
          <a:xfrm>
            <a:off x="493459" y="4788287"/>
            <a:ext cx="2463800" cy="914400"/>
          </a:xfrm>
          <a:prstGeom prst="rightArrow">
            <a:avLst>
              <a:gd name="adj1" fmla="val 72472"/>
              <a:gd name="adj2" fmla="val 5674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dirty="0"/>
              <a:t>Betaling fra kunder</a:t>
            </a:r>
          </a:p>
        </p:txBody>
      </p:sp>
      <p:sp>
        <p:nvSpPr>
          <p:cNvPr id="11" name="Pil: høyre 10">
            <a:extLst>
              <a:ext uri="{FF2B5EF4-FFF2-40B4-BE49-F238E27FC236}">
                <a16:creationId xmlns:a16="http://schemas.microsoft.com/office/drawing/2014/main" id="{32B2D420-C936-A19A-13A9-17C07C1768EA}"/>
              </a:ext>
            </a:extLst>
          </p:cNvPr>
          <p:cNvSpPr/>
          <p:nvPr/>
        </p:nvSpPr>
        <p:spPr>
          <a:xfrm>
            <a:off x="493459" y="3263590"/>
            <a:ext cx="2463800" cy="914400"/>
          </a:xfrm>
          <a:prstGeom prst="rightArrow">
            <a:avLst>
              <a:gd name="adj1" fmla="val 72472"/>
              <a:gd name="adj2" fmla="val 56742"/>
            </a:avLst>
          </a:prstGeom>
          <a:solidFill>
            <a:schemeClr val="accent6">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nb-NO" dirty="0"/>
              <a:t>Mottatte renter</a:t>
            </a:r>
          </a:p>
        </p:txBody>
      </p:sp>
      <p:sp>
        <p:nvSpPr>
          <p:cNvPr id="12" name="Pil: høyre 11">
            <a:extLst>
              <a:ext uri="{FF2B5EF4-FFF2-40B4-BE49-F238E27FC236}">
                <a16:creationId xmlns:a16="http://schemas.microsoft.com/office/drawing/2014/main" id="{5C45F7C1-9E9C-756E-A93A-C8D8BE83A57E}"/>
              </a:ext>
            </a:extLst>
          </p:cNvPr>
          <p:cNvSpPr/>
          <p:nvPr/>
        </p:nvSpPr>
        <p:spPr>
          <a:xfrm flipH="1">
            <a:off x="5221541" y="956475"/>
            <a:ext cx="2463800" cy="914400"/>
          </a:xfrm>
          <a:prstGeom prst="rightArrow">
            <a:avLst>
              <a:gd name="adj1" fmla="val 72472"/>
              <a:gd name="adj2" fmla="val 5674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dirty="0"/>
              <a:t>Innskutt egenkapital</a:t>
            </a:r>
          </a:p>
        </p:txBody>
      </p:sp>
      <p:sp>
        <p:nvSpPr>
          <p:cNvPr id="13" name="Pil: høyre 12">
            <a:extLst>
              <a:ext uri="{FF2B5EF4-FFF2-40B4-BE49-F238E27FC236}">
                <a16:creationId xmlns:a16="http://schemas.microsoft.com/office/drawing/2014/main" id="{0F0FCF24-23C6-9CF1-82DF-D98A8066F29D}"/>
              </a:ext>
            </a:extLst>
          </p:cNvPr>
          <p:cNvSpPr/>
          <p:nvPr/>
        </p:nvSpPr>
        <p:spPr>
          <a:xfrm flipH="1">
            <a:off x="5221541" y="2489200"/>
            <a:ext cx="2463800" cy="914400"/>
          </a:xfrm>
          <a:prstGeom prst="rightArrow">
            <a:avLst>
              <a:gd name="adj1" fmla="val 72472"/>
              <a:gd name="adj2" fmla="val 56742"/>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dirty="0"/>
              <a:t>Lån fra banker og andre långivere</a:t>
            </a:r>
          </a:p>
        </p:txBody>
      </p:sp>
      <p:sp>
        <p:nvSpPr>
          <p:cNvPr id="15" name="Pil: høyre 14">
            <a:extLst>
              <a:ext uri="{FF2B5EF4-FFF2-40B4-BE49-F238E27FC236}">
                <a16:creationId xmlns:a16="http://schemas.microsoft.com/office/drawing/2014/main" id="{6DDDA6D5-91F1-54FE-D0C9-80913888403B}"/>
              </a:ext>
            </a:extLst>
          </p:cNvPr>
          <p:cNvSpPr/>
          <p:nvPr/>
        </p:nvSpPr>
        <p:spPr>
          <a:xfrm>
            <a:off x="5842000" y="1722838"/>
            <a:ext cx="2463800" cy="914400"/>
          </a:xfrm>
          <a:prstGeom prst="rightArrow">
            <a:avLst>
              <a:gd name="adj1" fmla="val 72472"/>
              <a:gd name="adj2" fmla="val 56742"/>
            </a:avLst>
          </a:prstGeom>
          <a:solidFill>
            <a:schemeClr val="accent4">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dirty="0"/>
              <a:t>Utbytte</a:t>
            </a:r>
          </a:p>
        </p:txBody>
      </p:sp>
      <p:sp>
        <p:nvSpPr>
          <p:cNvPr id="17" name="Pil: høyre 16">
            <a:extLst>
              <a:ext uri="{FF2B5EF4-FFF2-40B4-BE49-F238E27FC236}">
                <a16:creationId xmlns:a16="http://schemas.microsoft.com/office/drawing/2014/main" id="{CB997FBC-7EC1-A517-9364-B095139EFB98}"/>
              </a:ext>
            </a:extLst>
          </p:cNvPr>
          <p:cNvSpPr/>
          <p:nvPr/>
        </p:nvSpPr>
        <p:spPr>
          <a:xfrm>
            <a:off x="5842000" y="3255563"/>
            <a:ext cx="2463800" cy="914400"/>
          </a:xfrm>
          <a:prstGeom prst="rightArrow">
            <a:avLst>
              <a:gd name="adj1" fmla="val 72472"/>
              <a:gd name="adj2" fmla="val 56742"/>
            </a:avLst>
          </a:prstGeom>
          <a:solidFill>
            <a:schemeClr val="accent4">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dirty="0"/>
              <a:t>Avdrag og renter</a:t>
            </a:r>
          </a:p>
        </p:txBody>
      </p:sp>
      <p:sp>
        <p:nvSpPr>
          <p:cNvPr id="18" name="Pil: høyre 17">
            <a:extLst>
              <a:ext uri="{FF2B5EF4-FFF2-40B4-BE49-F238E27FC236}">
                <a16:creationId xmlns:a16="http://schemas.microsoft.com/office/drawing/2014/main" id="{E571EB13-05A3-623D-6206-FDDA82B430C4}"/>
              </a:ext>
            </a:extLst>
          </p:cNvPr>
          <p:cNvSpPr/>
          <p:nvPr/>
        </p:nvSpPr>
        <p:spPr>
          <a:xfrm>
            <a:off x="5856541" y="4021925"/>
            <a:ext cx="2463800" cy="914400"/>
          </a:xfrm>
          <a:prstGeom prst="rightArrow">
            <a:avLst>
              <a:gd name="adj1" fmla="val 72472"/>
              <a:gd name="adj2" fmla="val 56742"/>
            </a:avLst>
          </a:prstGeom>
          <a:solidFill>
            <a:schemeClr val="accent4">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dirty="0"/>
              <a:t>Betaling til leverandører</a:t>
            </a:r>
          </a:p>
        </p:txBody>
      </p:sp>
      <p:sp>
        <p:nvSpPr>
          <p:cNvPr id="20" name="Pil: høyre 19">
            <a:extLst>
              <a:ext uri="{FF2B5EF4-FFF2-40B4-BE49-F238E27FC236}">
                <a16:creationId xmlns:a16="http://schemas.microsoft.com/office/drawing/2014/main" id="{FD0A84FE-18F4-442F-24C5-836F3ADC0AD3}"/>
              </a:ext>
            </a:extLst>
          </p:cNvPr>
          <p:cNvSpPr/>
          <p:nvPr/>
        </p:nvSpPr>
        <p:spPr>
          <a:xfrm>
            <a:off x="5871082" y="4788287"/>
            <a:ext cx="2463800" cy="914400"/>
          </a:xfrm>
          <a:prstGeom prst="rightArrow">
            <a:avLst>
              <a:gd name="adj1" fmla="val 72472"/>
              <a:gd name="adj2" fmla="val 56742"/>
            </a:avLst>
          </a:prstGeom>
          <a:solidFill>
            <a:schemeClr val="accent4">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dirty="0"/>
              <a:t>Lønninger</a:t>
            </a:r>
          </a:p>
        </p:txBody>
      </p:sp>
      <p:sp>
        <p:nvSpPr>
          <p:cNvPr id="21" name="Pil: høyre 20">
            <a:extLst>
              <a:ext uri="{FF2B5EF4-FFF2-40B4-BE49-F238E27FC236}">
                <a16:creationId xmlns:a16="http://schemas.microsoft.com/office/drawing/2014/main" id="{8EC10CCD-0C38-2E5C-E54D-DF91D4029F7A}"/>
              </a:ext>
            </a:extLst>
          </p:cNvPr>
          <p:cNvSpPr/>
          <p:nvPr/>
        </p:nvSpPr>
        <p:spPr>
          <a:xfrm>
            <a:off x="5885623" y="5554649"/>
            <a:ext cx="2463800" cy="914400"/>
          </a:xfrm>
          <a:prstGeom prst="rightArrow">
            <a:avLst>
              <a:gd name="adj1" fmla="val 72472"/>
              <a:gd name="adj2" fmla="val 56742"/>
            </a:avLst>
          </a:prstGeom>
          <a:solidFill>
            <a:schemeClr val="accent4">
              <a:lumMod val="40000"/>
              <a:lumOff val="60000"/>
            </a:schemeClr>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nb-NO" dirty="0"/>
              <a:t>Skatter og avgifter</a:t>
            </a:r>
          </a:p>
        </p:txBody>
      </p:sp>
    </p:spTree>
    <p:extLst>
      <p:ext uri="{BB962C8B-B14F-4D97-AF65-F5344CB8AC3E}">
        <p14:creationId xmlns:p14="http://schemas.microsoft.com/office/powerpoint/2010/main" val="330883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0-#ppt_w/2"/>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3"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1+#ppt_w/2"/>
                                          </p:val>
                                        </p:tav>
                                        <p:tav tm="100000">
                                          <p:val>
                                            <p:strVal val="#ppt_x"/>
                                          </p:val>
                                        </p:tav>
                                      </p:tavLst>
                                    </p:anim>
                                    <p:anim calcmode="lin" valueType="num">
                                      <p:cBhvr additive="base">
                                        <p:cTn id="4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9"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0-#ppt_w/2"/>
                                          </p:val>
                                        </p:tav>
                                        <p:tav tm="100000">
                                          <p:val>
                                            <p:strVal val="#ppt_x"/>
                                          </p:val>
                                        </p:tav>
                                      </p:tavLst>
                                    </p:anim>
                                    <p:anim calcmode="lin" valueType="num">
                                      <p:cBhvr additive="base">
                                        <p:cTn id="5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0-#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3"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1+#ppt_w/2"/>
                                          </p:val>
                                        </p:tav>
                                        <p:tav tm="100000">
                                          <p:val>
                                            <p:strVal val="#ppt_x"/>
                                          </p:val>
                                        </p:tav>
                                      </p:tavLst>
                                    </p:anim>
                                    <p:anim calcmode="lin" valueType="num">
                                      <p:cBhvr additive="base">
                                        <p:cTn id="62"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9"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0-#ppt_w/2"/>
                                          </p:val>
                                        </p:tav>
                                        <p:tav tm="100000">
                                          <p:val>
                                            <p:strVal val="#ppt_x"/>
                                          </p:val>
                                        </p:tav>
                                      </p:tavLst>
                                    </p:anim>
                                    <p:anim calcmode="lin" valueType="num">
                                      <p:cBhvr additive="base">
                                        <p:cTn id="6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1" grpId="0" animBg="1"/>
      <p:bldP spid="12" grpId="0" animBg="1"/>
      <p:bldP spid="13" grpId="0" animBg="1"/>
      <p:bldP spid="15" grpId="0" animBg="1"/>
      <p:bldP spid="17" grpId="0" animBg="1"/>
      <p:bldP spid="18" grpId="0" animBg="1"/>
      <p:bldP spid="20"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1"/>
          <p:cNvSpPr>
            <a:spLocks noGrp="1"/>
          </p:cNvSpPr>
          <p:nvPr>
            <p:ph type="title"/>
          </p:nvPr>
        </p:nvSpPr>
        <p:spPr>
          <a:xfrm>
            <a:off x="644223" y="644490"/>
            <a:ext cx="9624392" cy="609398"/>
          </a:xfrm>
        </p:spPr>
        <p:txBody>
          <a:bodyPr vert="horz" wrap="square" lIns="91440" tIns="45720" rIns="91440" bIns="45720" rtlCol="0" anchor="ctr">
            <a:spAutoFit/>
          </a:bodyPr>
          <a:lstStyle/>
          <a:p>
            <a:r>
              <a:rPr lang="nb-NO" dirty="0">
                <a:solidFill>
                  <a:srgbClr val="41723A"/>
                </a:solidFill>
                <a:latin typeface="Calibri Light" panose="020F0302020204030204" pitchFamily="34" charset="0"/>
                <a:cs typeface="Calibri Light" panose="020F0302020204030204" pitchFamily="34" charset="0"/>
              </a:rPr>
              <a:t>Fra registrering til formidling</a:t>
            </a:r>
          </a:p>
        </p:txBody>
      </p:sp>
      <p:sp>
        <p:nvSpPr>
          <p:cNvPr id="2" name="Footer Placeholder 8">
            <a:extLst>
              <a:ext uri="{FF2B5EF4-FFF2-40B4-BE49-F238E27FC236}">
                <a16:creationId xmlns:a16="http://schemas.microsoft.com/office/drawing/2014/main" id="{BAC19E32-B5CB-04D7-26FD-96C3B30D9646}"/>
              </a:ext>
            </a:extLst>
          </p:cNvPr>
          <p:cNvSpPr txBox="1">
            <a:spLocks/>
          </p:cNvSpPr>
          <p:nvPr/>
        </p:nvSpPr>
        <p:spPr>
          <a:xfrm>
            <a:off x="398690" y="6557537"/>
            <a:ext cx="1958119" cy="235232"/>
          </a:xfrm>
          <a:prstGeom prst="rect">
            <a:avLst/>
          </a:prstGeom>
        </p:spPr>
        <p:txBody>
          <a:bodyPr vert="horz" lIns="0" tIns="0" rIns="0" bIns="0" rtlCol="0" anchor="ctr"/>
          <a:lstStyle>
            <a:defPPr>
              <a:defRPr lang="nb-NO"/>
            </a:defPPr>
            <a:lvl1pPr marL="0" algn="r" defTabSz="914400" rtl="0" eaLnBrk="1" latinLnBrk="0" hangingPunct="1">
              <a:defRPr sz="1200" kern="1200">
                <a:solidFill>
                  <a:srgbClr val="009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nb-NO" altLang="nb-NO" sz="700" dirty="0">
                <a:solidFill>
                  <a:schemeClr val="bg2">
                    <a:lumMod val="25000"/>
                  </a:schemeClr>
                </a:solidFill>
                <a:cs typeface="Calibri" panose="020F0502020204030204" pitchFamily="34" charset="0"/>
              </a:rPr>
              <a:t>BUS101_Bedriftsøkonomiske sammenhenger</a:t>
            </a:r>
          </a:p>
        </p:txBody>
      </p:sp>
      <p:sp>
        <p:nvSpPr>
          <p:cNvPr id="4" name="Slide Number Placeholder 9">
            <a:extLst>
              <a:ext uri="{FF2B5EF4-FFF2-40B4-BE49-F238E27FC236}">
                <a16:creationId xmlns:a16="http://schemas.microsoft.com/office/drawing/2014/main" id="{F771C282-B971-DA45-A188-5729BF935ACA}"/>
              </a:ext>
            </a:extLst>
          </p:cNvPr>
          <p:cNvSpPr txBox="1">
            <a:spLocks/>
          </p:cNvSpPr>
          <p:nvPr/>
        </p:nvSpPr>
        <p:spPr>
          <a:xfrm>
            <a:off x="2031223" y="6557537"/>
            <a:ext cx="234893" cy="231613"/>
          </a:xfrm>
          <a:prstGeom prst="rect">
            <a:avLst/>
          </a:prstGeom>
        </p:spPr>
        <p:txBody>
          <a:bodyPr vert="horz" lIns="0" tIns="0" rIns="0" bIns="0" rtlCol="0" anchor="ctr"/>
          <a:lstStyle>
            <a:defPPr>
              <a:defRPr lang="nb-NO"/>
            </a:defPPr>
            <a:lvl1pPr marL="0" algn="l" defTabSz="914400" rtl="0" eaLnBrk="1" latinLnBrk="0" hangingPunct="1">
              <a:defRPr sz="1200" kern="1200">
                <a:solidFill>
                  <a:srgbClr val="009D7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nb-NO" altLang="nb-NO" sz="700" dirty="0">
                <a:solidFill>
                  <a:schemeClr val="bg2">
                    <a:lumMod val="25000"/>
                  </a:schemeClr>
                </a:solidFill>
                <a:cs typeface="Calibri" panose="020F0502020204030204" pitchFamily="34" charset="0"/>
              </a:rPr>
              <a:t>s. </a:t>
            </a:r>
            <a:fld id="{182D40AC-E4B7-44D0-AB2A-1A195DA07EA7}" type="slidenum">
              <a:rPr lang="nb-NO" altLang="nb-NO" sz="700" smtClean="0">
                <a:solidFill>
                  <a:schemeClr val="bg2">
                    <a:lumMod val="25000"/>
                  </a:schemeClr>
                </a:solidFill>
                <a:cs typeface="Calibri" panose="020F0502020204030204" pitchFamily="34" charset="0"/>
              </a:rPr>
              <a:pPr algn="r"/>
              <a:t>3</a:t>
            </a:fld>
            <a:endParaRPr lang="nb-NO" altLang="nb-NO" sz="700" dirty="0">
              <a:solidFill>
                <a:schemeClr val="bg2">
                  <a:lumMod val="25000"/>
                </a:schemeClr>
              </a:solidFill>
              <a:cs typeface="Calibri" panose="020F0502020204030204" pitchFamily="34" charset="0"/>
            </a:endParaRPr>
          </a:p>
        </p:txBody>
      </p:sp>
      <p:pic>
        <p:nvPicPr>
          <p:cNvPr id="9" name="Picture 8">
            <a:extLst>
              <a:ext uri="{FF2B5EF4-FFF2-40B4-BE49-F238E27FC236}">
                <a16:creationId xmlns:a16="http://schemas.microsoft.com/office/drawing/2014/main" id="{3B3B9AAE-C6DC-F637-CCAC-33213675AD9F}"/>
              </a:ext>
            </a:extLst>
          </p:cNvPr>
          <p:cNvPicPr>
            <a:picLocks noChangeAspect="1"/>
          </p:cNvPicPr>
          <p:nvPr/>
        </p:nvPicPr>
        <p:blipFill>
          <a:blip r:embed="rId3"/>
          <a:stretch>
            <a:fillRect/>
          </a:stretch>
        </p:blipFill>
        <p:spPr>
          <a:xfrm>
            <a:off x="1016745" y="2754253"/>
            <a:ext cx="2651795" cy="1998221"/>
          </a:xfrm>
          <a:prstGeom prst="rect">
            <a:avLst/>
          </a:prstGeom>
        </p:spPr>
      </p:pic>
      <p:pic>
        <p:nvPicPr>
          <p:cNvPr id="11" name="Picture 10">
            <a:extLst>
              <a:ext uri="{FF2B5EF4-FFF2-40B4-BE49-F238E27FC236}">
                <a16:creationId xmlns:a16="http://schemas.microsoft.com/office/drawing/2014/main" id="{8AA4A3C7-FE4D-BB91-7D1C-64825C1E2A87}"/>
              </a:ext>
            </a:extLst>
          </p:cNvPr>
          <p:cNvPicPr>
            <a:picLocks noChangeAspect="1"/>
          </p:cNvPicPr>
          <p:nvPr/>
        </p:nvPicPr>
        <p:blipFill>
          <a:blip r:embed="rId4"/>
          <a:stretch>
            <a:fillRect/>
          </a:stretch>
        </p:blipFill>
        <p:spPr>
          <a:xfrm>
            <a:off x="4575180" y="2754253"/>
            <a:ext cx="2684259" cy="1998221"/>
          </a:xfrm>
          <a:prstGeom prst="rect">
            <a:avLst/>
          </a:prstGeom>
        </p:spPr>
      </p:pic>
      <p:pic>
        <p:nvPicPr>
          <p:cNvPr id="16" name="Picture 15">
            <a:extLst>
              <a:ext uri="{FF2B5EF4-FFF2-40B4-BE49-F238E27FC236}">
                <a16:creationId xmlns:a16="http://schemas.microsoft.com/office/drawing/2014/main" id="{F12EE1EA-E336-5674-BFAE-4335B9981501}"/>
              </a:ext>
            </a:extLst>
          </p:cNvPr>
          <p:cNvPicPr>
            <a:picLocks noChangeAspect="1"/>
          </p:cNvPicPr>
          <p:nvPr/>
        </p:nvPicPr>
        <p:blipFill>
          <a:blip r:embed="rId5"/>
          <a:stretch>
            <a:fillRect/>
          </a:stretch>
        </p:blipFill>
        <p:spPr>
          <a:xfrm>
            <a:off x="8140299" y="2754252"/>
            <a:ext cx="2719343" cy="1998221"/>
          </a:xfrm>
          <a:prstGeom prst="rect">
            <a:avLst/>
          </a:prstGeom>
        </p:spPr>
      </p:pic>
      <p:pic>
        <p:nvPicPr>
          <p:cNvPr id="18" name="Picture 17">
            <a:extLst>
              <a:ext uri="{FF2B5EF4-FFF2-40B4-BE49-F238E27FC236}">
                <a16:creationId xmlns:a16="http://schemas.microsoft.com/office/drawing/2014/main" id="{E1F8526F-BD44-D3F0-607A-4F0678D50266}"/>
              </a:ext>
            </a:extLst>
          </p:cNvPr>
          <p:cNvPicPr>
            <a:picLocks noChangeAspect="1"/>
          </p:cNvPicPr>
          <p:nvPr/>
        </p:nvPicPr>
        <p:blipFill>
          <a:blip r:embed="rId6"/>
          <a:stretch>
            <a:fillRect/>
          </a:stretch>
        </p:blipFill>
        <p:spPr>
          <a:xfrm>
            <a:off x="3114611" y="2192540"/>
            <a:ext cx="1439979" cy="573742"/>
          </a:xfrm>
          <a:prstGeom prst="rect">
            <a:avLst/>
          </a:prstGeom>
        </p:spPr>
      </p:pic>
      <p:pic>
        <p:nvPicPr>
          <p:cNvPr id="19" name="Picture 18">
            <a:extLst>
              <a:ext uri="{FF2B5EF4-FFF2-40B4-BE49-F238E27FC236}">
                <a16:creationId xmlns:a16="http://schemas.microsoft.com/office/drawing/2014/main" id="{2700A657-7EA4-72D8-CAC0-D7D547A7BD69}"/>
              </a:ext>
            </a:extLst>
          </p:cNvPr>
          <p:cNvPicPr>
            <a:picLocks noChangeAspect="1"/>
          </p:cNvPicPr>
          <p:nvPr/>
        </p:nvPicPr>
        <p:blipFill>
          <a:blip r:embed="rId6"/>
          <a:stretch>
            <a:fillRect/>
          </a:stretch>
        </p:blipFill>
        <p:spPr>
          <a:xfrm>
            <a:off x="6797238" y="2180510"/>
            <a:ext cx="1439979" cy="573742"/>
          </a:xfrm>
          <a:prstGeom prst="rect">
            <a:avLst/>
          </a:prstGeom>
        </p:spPr>
      </p:pic>
      <p:pic>
        <p:nvPicPr>
          <p:cNvPr id="20" name="Picture 19">
            <a:extLst>
              <a:ext uri="{FF2B5EF4-FFF2-40B4-BE49-F238E27FC236}">
                <a16:creationId xmlns:a16="http://schemas.microsoft.com/office/drawing/2014/main" id="{7DE21039-4228-F6C5-82EA-50BB5E7185EC}"/>
              </a:ext>
            </a:extLst>
          </p:cNvPr>
          <p:cNvPicPr>
            <a:picLocks noChangeAspect="1"/>
          </p:cNvPicPr>
          <p:nvPr/>
        </p:nvPicPr>
        <p:blipFill>
          <a:blip r:embed="rId6"/>
          <a:stretch>
            <a:fillRect/>
          </a:stretch>
        </p:blipFill>
        <p:spPr>
          <a:xfrm>
            <a:off x="10460948" y="2149007"/>
            <a:ext cx="1439979" cy="573742"/>
          </a:xfrm>
          <a:prstGeom prst="rect">
            <a:avLst/>
          </a:prstGeom>
        </p:spPr>
      </p:pic>
    </p:spTree>
    <p:extLst>
      <p:ext uri="{BB962C8B-B14F-4D97-AF65-F5344CB8AC3E}">
        <p14:creationId xmlns:p14="http://schemas.microsoft.com/office/powerpoint/2010/main" val="413361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0-#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ktangel 4"/>
          <p:cNvSpPr/>
          <p:nvPr/>
        </p:nvSpPr>
        <p:spPr>
          <a:xfrm>
            <a:off x="330448" y="1081709"/>
            <a:ext cx="8313821" cy="830997"/>
          </a:xfrm>
          <a:prstGeom prst="rect">
            <a:avLst/>
          </a:prstGeom>
        </p:spPr>
        <p:txBody>
          <a:bodyPr wrap="square">
            <a:spAutoFit/>
          </a:bodyPr>
          <a:lstStyle/>
          <a:p>
            <a:r>
              <a:rPr lang="nb-NO" sz="2400" dirty="0">
                <a:cs typeface="Calibri Light" panose="020F0302020204030204" pitchFamily="34" charset="0"/>
              </a:rPr>
              <a:t>Vurderinger vi foretar av en virksomhets økonomiske tilstand og utvikling på grunnlag av historiske regnskapsdata eller budsjetter</a:t>
            </a:r>
            <a:endParaRPr lang="nb-NO" sz="2000" dirty="0">
              <a:cs typeface="Calibri Light" panose="020F0302020204030204" pitchFamily="34" charset="0"/>
            </a:endParaRPr>
          </a:p>
        </p:txBody>
      </p:sp>
      <p:sp>
        <p:nvSpPr>
          <p:cNvPr id="9" name="Tittel 1"/>
          <p:cNvSpPr>
            <a:spLocks noGrp="1"/>
          </p:cNvSpPr>
          <p:nvPr>
            <p:ph type="title"/>
          </p:nvPr>
        </p:nvSpPr>
        <p:spPr>
          <a:xfrm>
            <a:off x="330449" y="207174"/>
            <a:ext cx="10900741" cy="701731"/>
          </a:xfrm>
        </p:spPr>
        <p:txBody>
          <a:bodyPr vert="horz" wrap="square" lIns="91440" tIns="45720" rIns="91440" bIns="45720" rtlCol="0" anchor="ctr">
            <a:spAutoFit/>
          </a:bodyPr>
          <a:lstStyle/>
          <a:p>
            <a:pPr>
              <a:lnSpc>
                <a:spcPct val="90000"/>
              </a:lnSpc>
            </a:pPr>
            <a:r>
              <a:rPr lang="nb-NO" dirty="0">
                <a:solidFill>
                  <a:srgbClr val="C00000"/>
                </a:solidFill>
                <a:latin typeface="Calibri Light" panose="020F0302020204030204" pitchFamily="34" charset="0"/>
                <a:cs typeface="Calibri Light" panose="020F0302020204030204" pitchFamily="34" charset="0"/>
              </a:rPr>
              <a:t>Regnskapsanalyse</a:t>
            </a:r>
          </a:p>
        </p:txBody>
      </p:sp>
      <p:pic>
        <p:nvPicPr>
          <p:cNvPr id="7" name="Picture 6">
            <a:extLst>
              <a:ext uri="{FF2B5EF4-FFF2-40B4-BE49-F238E27FC236}">
                <a16:creationId xmlns:a16="http://schemas.microsoft.com/office/drawing/2014/main" id="{E903CDB6-F532-4BAA-A0F7-6D1FD666FD5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48274" y="193172"/>
            <a:ext cx="2713223" cy="2397628"/>
          </a:xfrm>
          <a:prstGeom prst="rect">
            <a:avLst/>
          </a:prstGeom>
        </p:spPr>
      </p:pic>
      <p:pic>
        <p:nvPicPr>
          <p:cNvPr id="6" name="Picture 5">
            <a:extLst>
              <a:ext uri="{FF2B5EF4-FFF2-40B4-BE49-F238E27FC236}">
                <a16:creationId xmlns:a16="http://schemas.microsoft.com/office/drawing/2014/main" id="{B4D0F81E-47FC-18C4-8496-192E13F30734}"/>
              </a:ext>
            </a:extLst>
          </p:cNvPr>
          <p:cNvPicPr>
            <a:picLocks noChangeAspect="1"/>
          </p:cNvPicPr>
          <p:nvPr/>
        </p:nvPicPr>
        <p:blipFill>
          <a:blip r:embed="rId3"/>
          <a:stretch>
            <a:fillRect/>
          </a:stretch>
        </p:blipFill>
        <p:spPr>
          <a:xfrm>
            <a:off x="1415712" y="4183297"/>
            <a:ext cx="4078029" cy="1129394"/>
          </a:xfrm>
          <a:prstGeom prst="rect">
            <a:avLst/>
          </a:prstGeom>
        </p:spPr>
      </p:pic>
      <p:pic>
        <p:nvPicPr>
          <p:cNvPr id="10" name="Picture 9">
            <a:extLst>
              <a:ext uri="{FF2B5EF4-FFF2-40B4-BE49-F238E27FC236}">
                <a16:creationId xmlns:a16="http://schemas.microsoft.com/office/drawing/2014/main" id="{6E5F63D4-EDE2-2290-6CAC-4027D4BF3019}"/>
              </a:ext>
            </a:extLst>
          </p:cNvPr>
          <p:cNvPicPr>
            <a:picLocks noChangeAspect="1"/>
          </p:cNvPicPr>
          <p:nvPr/>
        </p:nvPicPr>
        <p:blipFill>
          <a:blip r:embed="rId4"/>
          <a:stretch>
            <a:fillRect/>
          </a:stretch>
        </p:blipFill>
        <p:spPr>
          <a:xfrm>
            <a:off x="6868383" y="4183297"/>
            <a:ext cx="4078029" cy="1136198"/>
          </a:xfrm>
          <a:prstGeom prst="rect">
            <a:avLst/>
          </a:prstGeom>
        </p:spPr>
      </p:pic>
      <p:pic>
        <p:nvPicPr>
          <p:cNvPr id="15" name="Picture 14">
            <a:extLst>
              <a:ext uri="{FF2B5EF4-FFF2-40B4-BE49-F238E27FC236}">
                <a16:creationId xmlns:a16="http://schemas.microsoft.com/office/drawing/2014/main" id="{6B27CD36-C526-E206-CD2B-51430DFCFC35}"/>
              </a:ext>
            </a:extLst>
          </p:cNvPr>
          <p:cNvPicPr>
            <a:picLocks noChangeAspect="1"/>
          </p:cNvPicPr>
          <p:nvPr/>
        </p:nvPicPr>
        <p:blipFill>
          <a:blip r:embed="rId5"/>
          <a:stretch>
            <a:fillRect/>
          </a:stretch>
        </p:blipFill>
        <p:spPr>
          <a:xfrm>
            <a:off x="3708153" y="2470385"/>
            <a:ext cx="5117603" cy="1385856"/>
          </a:xfrm>
          <a:prstGeom prst="rect">
            <a:avLst/>
          </a:prstGeom>
        </p:spPr>
      </p:pic>
      <p:cxnSp>
        <p:nvCxnSpPr>
          <p:cNvPr id="17" name="Straight Arrow Connector 16">
            <a:extLst>
              <a:ext uri="{FF2B5EF4-FFF2-40B4-BE49-F238E27FC236}">
                <a16:creationId xmlns:a16="http://schemas.microsoft.com/office/drawing/2014/main" id="{06734968-C8A2-704C-6A21-8495C38B3D73}"/>
              </a:ext>
            </a:extLst>
          </p:cNvPr>
          <p:cNvCxnSpPr>
            <a:cxnSpLocks/>
            <a:endCxn id="15" idx="1"/>
          </p:cNvCxnSpPr>
          <p:nvPr/>
        </p:nvCxnSpPr>
        <p:spPr>
          <a:xfrm flipV="1">
            <a:off x="2743200" y="3163313"/>
            <a:ext cx="964953" cy="1019984"/>
          </a:xfrm>
          <a:prstGeom prst="straightConnector1">
            <a:avLst/>
          </a:prstGeom>
          <a:ln w="28575">
            <a:solidFill>
              <a:srgbClr val="38572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04E49B-0E48-FEB6-D28A-4C8EE1FF2582}"/>
              </a:ext>
            </a:extLst>
          </p:cNvPr>
          <p:cNvCxnSpPr>
            <a:cxnSpLocks/>
            <a:stCxn id="6" idx="3"/>
            <a:endCxn id="10" idx="1"/>
          </p:cNvCxnSpPr>
          <p:nvPr/>
        </p:nvCxnSpPr>
        <p:spPr>
          <a:xfrm>
            <a:off x="5493741" y="4747994"/>
            <a:ext cx="1374642" cy="3402"/>
          </a:xfrm>
          <a:prstGeom prst="straightConnector1">
            <a:avLst/>
          </a:prstGeom>
          <a:ln w="28575">
            <a:solidFill>
              <a:srgbClr val="38572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F76DBB2-14E5-D82F-729C-3CF24E60AF1D}"/>
              </a:ext>
            </a:extLst>
          </p:cNvPr>
          <p:cNvCxnSpPr>
            <a:cxnSpLocks/>
            <a:endCxn id="15" idx="3"/>
          </p:cNvCxnSpPr>
          <p:nvPr/>
        </p:nvCxnSpPr>
        <p:spPr>
          <a:xfrm flipH="1" flipV="1">
            <a:off x="8825756" y="3163313"/>
            <a:ext cx="964953" cy="990315"/>
          </a:xfrm>
          <a:prstGeom prst="straightConnector1">
            <a:avLst/>
          </a:prstGeom>
          <a:ln w="28575">
            <a:solidFill>
              <a:srgbClr val="385723"/>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2000"/>
                                        <p:tgtEl>
                                          <p:spTgt spid="17"/>
                                        </p:tgtEl>
                                      </p:cBhvr>
                                    </p:animEffect>
                                  </p:childTnLst>
                                </p:cTn>
                              </p:par>
                              <p:par>
                                <p:cTn id="13" presetID="21"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2000"/>
                                        <p:tgtEl>
                                          <p:spTgt spid="6"/>
                                        </p:tgtEl>
                                      </p:cBhvr>
                                    </p:animEffect>
                                  </p:childTnLst>
                                </p:cTn>
                              </p:par>
                              <p:par>
                                <p:cTn id="16" presetID="21"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heel(1)">
                                      <p:cBhvr>
                                        <p:cTn id="18" dur="2000"/>
                                        <p:tgtEl>
                                          <p:spTgt spid="20"/>
                                        </p:tgtEl>
                                      </p:cBhvr>
                                    </p:animEffect>
                                  </p:childTnLst>
                                </p:cTn>
                              </p:par>
                              <p:par>
                                <p:cTn id="19" presetID="21"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2000"/>
                                        <p:tgtEl>
                                          <p:spTgt spid="10"/>
                                        </p:tgtEl>
                                      </p:cBhvr>
                                    </p:animEffect>
                                  </p:childTnLst>
                                </p:cTn>
                              </p:par>
                              <p:par>
                                <p:cTn id="22" presetID="21" presetClass="entr" presetSubtype="1"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heel(1)">
                                      <p:cBhvr>
                                        <p:cTn id="24" dur="2000"/>
                                        <p:tgtEl>
                                          <p:spTgt spid="23"/>
                                        </p:tgtEl>
                                      </p:cBhvr>
                                    </p:animEffect>
                                  </p:childTnLst>
                                </p:cTn>
                              </p:par>
                              <p:par>
                                <p:cTn id="25" presetID="21" presetClass="entr" presetSubtype="1"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tel 1"/>
          <p:cNvSpPr>
            <a:spLocks noGrp="1"/>
          </p:cNvSpPr>
          <p:nvPr>
            <p:ph type="title"/>
          </p:nvPr>
        </p:nvSpPr>
        <p:spPr>
          <a:xfrm>
            <a:off x="330449" y="334046"/>
            <a:ext cx="10900741" cy="701731"/>
          </a:xfrm>
        </p:spPr>
        <p:txBody>
          <a:bodyPr vert="horz" wrap="square" lIns="91440" tIns="45720" rIns="91440" bIns="45720" rtlCol="0" anchor="ctr">
            <a:spAutoFit/>
          </a:bodyPr>
          <a:lstStyle/>
          <a:p>
            <a:pPr>
              <a:lnSpc>
                <a:spcPct val="90000"/>
              </a:lnSpc>
            </a:pPr>
            <a:r>
              <a:rPr lang="nb-NO" dirty="0">
                <a:solidFill>
                  <a:srgbClr val="C00000"/>
                </a:solidFill>
                <a:latin typeface="Calibri Light" panose="020F0302020204030204" pitchFamily="34" charset="0"/>
                <a:cs typeface="Calibri Light" panose="020F0302020204030204" pitchFamily="34" charset="0"/>
              </a:rPr>
              <a:t>De fem trinnene i regnskapsanalysen</a:t>
            </a:r>
          </a:p>
        </p:txBody>
      </p:sp>
      <p:pic>
        <p:nvPicPr>
          <p:cNvPr id="31" name="Picture 30">
            <a:extLst>
              <a:ext uri="{FF2B5EF4-FFF2-40B4-BE49-F238E27FC236}">
                <a16:creationId xmlns:a16="http://schemas.microsoft.com/office/drawing/2014/main" id="{CE84AB46-03D8-DF66-0035-2A9066B9877C}"/>
              </a:ext>
            </a:extLst>
          </p:cNvPr>
          <p:cNvPicPr>
            <a:picLocks noChangeAspect="1"/>
          </p:cNvPicPr>
          <p:nvPr/>
        </p:nvPicPr>
        <p:blipFill>
          <a:blip r:embed="rId2"/>
          <a:stretch>
            <a:fillRect/>
          </a:stretch>
        </p:blipFill>
        <p:spPr>
          <a:xfrm>
            <a:off x="505380" y="2815911"/>
            <a:ext cx="2009602" cy="1566420"/>
          </a:xfrm>
          <a:prstGeom prst="rect">
            <a:avLst/>
          </a:prstGeom>
        </p:spPr>
      </p:pic>
      <p:pic>
        <p:nvPicPr>
          <p:cNvPr id="33" name="Picture 32">
            <a:extLst>
              <a:ext uri="{FF2B5EF4-FFF2-40B4-BE49-F238E27FC236}">
                <a16:creationId xmlns:a16="http://schemas.microsoft.com/office/drawing/2014/main" id="{29E502AD-0E93-9C84-B583-A077F2281237}"/>
              </a:ext>
            </a:extLst>
          </p:cNvPr>
          <p:cNvPicPr>
            <a:picLocks noChangeAspect="1"/>
          </p:cNvPicPr>
          <p:nvPr/>
        </p:nvPicPr>
        <p:blipFill>
          <a:blip r:embed="rId3"/>
          <a:stretch>
            <a:fillRect/>
          </a:stretch>
        </p:blipFill>
        <p:spPr>
          <a:xfrm>
            <a:off x="2759484" y="2842655"/>
            <a:ext cx="2009602" cy="1512932"/>
          </a:xfrm>
          <a:prstGeom prst="rect">
            <a:avLst/>
          </a:prstGeom>
        </p:spPr>
      </p:pic>
      <p:pic>
        <p:nvPicPr>
          <p:cNvPr id="35" name="Picture 34">
            <a:extLst>
              <a:ext uri="{FF2B5EF4-FFF2-40B4-BE49-F238E27FC236}">
                <a16:creationId xmlns:a16="http://schemas.microsoft.com/office/drawing/2014/main" id="{9F7DFD02-3C0C-9255-CDF7-B124AFBE8444}"/>
              </a:ext>
            </a:extLst>
          </p:cNvPr>
          <p:cNvPicPr>
            <a:picLocks noChangeAspect="1"/>
          </p:cNvPicPr>
          <p:nvPr/>
        </p:nvPicPr>
        <p:blipFill>
          <a:blip r:embed="rId4"/>
          <a:stretch>
            <a:fillRect/>
          </a:stretch>
        </p:blipFill>
        <p:spPr>
          <a:xfrm>
            <a:off x="5013588" y="2858765"/>
            <a:ext cx="2012124" cy="1512933"/>
          </a:xfrm>
          <a:prstGeom prst="rect">
            <a:avLst/>
          </a:prstGeom>
        </p:spPr>
      </p:pic>
      <p:pic>
        <p:nvPicPr>
          <p:cNvPr id="37" name="Picture 36">
            <a:extLst>
              <a:ext uri="{FF2B5EF4-FFF2-40B4-BE49-F238E27FC236}">
                <a16:creationId xmlns:a16="http://schemas.microsoft.com/office/drawing/2014/main" id="{05E74BEA-3032-B756-E3DC-36EA059C260C}"/>
              </a:ext>
            </a:extLst>
          </p:cNvPr>
          <p:cNvPicPr>
            <a:picLocks noChangeAspect="1"/>
          </p:cNvPicPr>
          <p:nvPr/>
        </p:nvPicPr>
        <p:blipFill>
          <a:blip r:embed="rId5"/>
          <a:stretch>
            <a:fillRect/>
          </a:stretch>
        </p:blipFill>
        <p:spPr>
          <a:xfrm>
            <a:off x="7267692" y="2869397"/>
            <a:ext cx="1996764" cy="1512933"/>
          </a:xfrm>
          <a:prstGeom prst="rect">
            <a:avLst/>
          </a:prstGeom>
        </p:spPr>
      </p:pic>
      <p:pic>
        <p:nvPicPr>
          <p:cNvPr id="39" name="Picture 38">
            <a:extLst>
              <a:ext uri="{FF2B5EF4-FFF2-40B4-BE49-F238E27FC236}">
                <a16:creationId xmlns:a16="http://schemas.microsoft.com/office/drawing/2014/main" id="{8BDF2CDB-058C-0810-FB95-B37AC4A34028}"/>
              </a:ext>
            </a:extLst>
          </p:cNvPr>
          <p:cNvPicPr>
            <a:picLocks noChangeAspect="1"/>
          </p:cNvPicPr>
          <p:nvPr/>
        </p:nvPicPr>
        <p:blipFill>
          <a:blip r:embed="rId6"/>
          <a:stretch>
            <a:fillRect/>
          </a:stretch>
        </p:blipFill>
        <p:spPr>
          <a:xfrm>
            <a:off x="9506436" y="2888568"/>
            <a:ext cx="1996764" cy="1493762"/>
          </a:xfrm>
          <a:prstGeom prst="rect">
            <a:avLst/>
          </a:prstGeom>
        </p:spPr>
      </p:pic>
      <p:pic>
        <p:nvPicPr>
          <p:cNvPr id="41" name="Picture 40">
            <a:extLst>
              <a:ext uri="{FF2B5EF4-FFF2-40B4-BE49-F238E27FC236}">
                <a16:creationId xmlns:a16="http://schemas.microsoft.com/office/drawing/2014/main" id="{72FB4427-2F51-C38E-C0B6-396132CEAEB4}"/>
              </a:ext>
            </a:extLst>
          </p:cNvPr>
          <p:cNvPicPr>
            <a:picLocks noChangeAspect="1"/>
          </p:cNvPicPr>
          <p:nvPr/>
        </p:nvPicPr>
        <p:blipFill>
          <a:blip r:embed="rId7"/>
          <a:stretch>
            <a:fillRect/>
          </a:stretch>
        </p:blipFill>
        <p:spPr>
          <a:xfrm>
            <a:off x="10598432" y="2086704"/>
            <a:ext cx="1265515" cy="701731"/>
          </a:xfrm>
          <a:prstGeom prst="rect">
            <a:avLst/>
          </a:prstGeom>
        </p:spPr>
      </p:pic>
      <p:pic>
        <p:nvPicPr>
          <p:cNvPr id="42" name="Picture 41">
            <a:extLst>
              <a:ext uri="{FF2B5EF4-FFF2-40B4-BE49-F238E27FC236}">
                <a16:creationId xmlns:a16="http://schemas.microsoft.com/office/drawing/2014/main" id="{19642042-DCE4-C0A0-9A12-F4DF6FC8C34D}"/>
              </a:ext>
            </a:extLst>
          </p:cNvPr>
          <p:cNvPicPr>
            <a:picLocks noChangeAspect="1"/>
          </p:cNvPicPr>
          <p:nvPr/>
        </p:nvPicPr>
        <p:blipFill>
          <a:blip r:embed="rId7"/>
          <a:stretch>
            <a:fillRect/>
          </a:stretch>
        </p:blipFill>
        <p:spPr>
          <a:xfrm>
            <a:off x="1882224" y="2086703"/>
            <a:ext cx="1265515" cy="701731"/>
          </a:xfrm>
          <a:prstGeom prst="rect">
            <a:avLst/>
          </a:prstGeom>
        </p:spPr>
      </p:pic>
      <p:pic>
        <p:nvPicPr>
          <p:cNvPr id="43" name="Picture 42">
            <a:extLst>
              <a:ext uri="{FF2B5EF4-FFF2-40B4-BE49-F238E27FC236}">
                <a16:creationId xmlns:a16="http://schemas.microsoft.com/office/drawing/2014/main" id="{E43A5F49-F1F7-A603-C4AB-FB630CC4E163}"/>
              </a:ext>
            </a:extLst>
          </p:cNvPr>
          <p:cNvPicPr>
            <a:picLocks noChangeAspect="1"/>
          </p:cNvPicPr>
          <p:nvPr/>
        </p:nvPicPr>
        <p:blipFill>
          <a:blip r:embed="rId7"/>
          <a:stretch>
            <a:fillRect/>
          </a:stretch>
        </p:blipFill>
        <p:spPr>
          <a:xfrm>
            <a:off x="4136328" y="2086702"/>
            <a:ext cx="1265515" cy="701731"/>
          </a:xfrm>
          <a:prstGeom prst="rect">
            <a:avLst/>
          </a:prstGeom>
        </p:spPr>
      </p:pic>
      <p:pic>
        <p:nvPicPr>
          <p:cNvPr id="44" name="Picture 43">
            <a:extLst>
              <a:ext uri="{FF2B5EF4-FFF2-40B4-BE49-F238E27FC236}">
                <a16:creationId xmlns:a16="http://schemas.microsoft.com/office/drawing/2014/main" id="{87066AFF-E921-8FEC-01AB-58B9C384867E}"/>
              </a:ext>
            </a:extLst>
          </p:cNvPr>
          <p:cNvPicPr>
            <a:picLocks noChangeAspect="1"/>
          </p:cNvPicPr>
          <p:nvPr/>
        </p:nvPicPr>
        <p:blipFill>
          <a:blip r:embed="rId7"/>
          <a:stretch>
            <a:fillRect/>
          </a:stretch>
        </p:blipFill>
        <p:spPr>
          <a:xfrm>
            <a:off x="6392954" y="2083305"/>
            <a:ext cx="1265515" cy="701731"/>
          </a:xfrm>
          <a:prstGeom prst="rect">
            <a:avLst/>
          </a:prstGeom>
        </p:spPr>
      </p:pic>
      <p:pic>
        <p:nvPicPr>
          <p:cNvPr id="45" name="Picture 44">
            <a:extLst>
              <a:ext uri="{FF2B5EF4-FFF2-40B4-BE49-F238E27FC236}">
                <a16:creationId xmlns:a16="http://schemas.microsoft.com/office/drawing/2014/main" id="{507FCCD9-9008-F6E7-245D-1018011D98EF}"/>
              </a:ext>
            </a:extLst>
          </p:cNvPr>
          <p:cNvPicPr>
            <a:picLocks noChangeAspect="1"/>
          </p:cNvPicPr>
          <p:nvPr/>
        </p:nvPicPr>
        <p:blipFill>
          <a:blip r:embed="rId7"/>
          <a:stretch>
            <a:fillRect/>
          </a:stretch>
        </p:blipFill>
        <p:spPr>
          <a:xfrm>
            <a:off x="8631698" y="2083305"/>
            <a:ext cx="1265515" cy="701731"/>
          </a:xfrm>
          <a:prstGeom prst="rect">
            <a:avLst/>
          </a:prstGeom>
        </p:spPr>
      </p:pic>
    </p:spTree>
    <p:extLst>
      <p:ext uri="{BB962C8B-B14F-4D97-AF65-F5344CB8AC3E}">
        <p14:creationId xmlns:p14="http://schemas.microsoft.com/office/powerpoint/2010/main" val="251489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0-#ppt_w/2"/>
                                          </p:val>
                                        </p:tav>
                                        <p:tav tm="100000">
                                          <p:val>
                                            <p:strVal val="#ppt_x"/>
                                          </p:val>
                                        </p:tav>
                                      </p:tavLst>
                                    </p:anim>
                                    <p:anim calcmode="lin" valueType="num">
                                      <p:cBhvr additive="base">
                                        <p:cTn id="14" dur="500" fill="hold"/>
                                        <p:tgtEl>
                                          <p:spTgt spid="4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0-#ppt_w/2"/>
                                          </p:val>
                                        </p:tav>
                                        <p:tav tm="100000">
                                          <p:val>
                                            <p:strVal val="#ppt_x"/>
                                          </p:val>
                                        </p:tav>
                                      </p:tavLst>
                                    </p:anim>
                                    <p:anim calcmode="lin" valueType="num">
                                      <p:cBhvr additive="base">
                                        <p:cTn id="1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0-#ppt_w/2"/>
                                          </p:val>
                                        </p:tav>
                                        <p:tav tm="100000">
                                          <p:val>
                                            <p:strVal val="#ppt_x"/>
                                          </p:val>
                                        </p:tav>
                                      </p:tavLst>
                                    </p:anim>
                                    <p:anim calcmode="lin" valueType="num">
                                      <p:cBhvr additive="base">
                                        <p:cTn id="24" dur="50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0-#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 calcmode="lin" valueType="num">
                                      <p:cBhvr additive="base">
                                        <p:cTn id="37" dur="500" fill="hold"/>
                                        <p:tgtEl>
                                          <p:spTgt spid="37"/>
                                        </p:tgtEl>
                                        <p:attrNameLst>
                                          <p:attrName>ppt_x</p:attrName>
                                        </p:attrNameLst>
                                      </p:cBhvr>
                                      <p:tavLst>
                                        <p:tav tm="0">
                                          <p:val>
                                            <p:strVal val="0-#ppt_w/2"/>
                                          </p:val>
                                        </p:tav>
                                        <p:tav tm="100000">
                                          <p:val>
                                            <p:strVal val="#ppt_x"/>
                                          </p:val>
                                        </p:tav>
                                      </p:tavLst>
                                    </p:anim>
                                    <p:anim calcmode="lin" valueType="num">
                                      <p:cBhvr additive="base">
                                        <p:cTn id="3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0-#ppt_w/2"/>
                                          </p:val>
                                        </p:tav>
                                        <p:tav tm="100000">
                                          <p:val>
                                            <p:strVal val="#ppt_x"/>
                                          </p:val>
                                        </p:tav>
                                      </p:tavLst>
                                    </p:anim>
                                    <p:anim calcmode="lin" valueType="num">
                                      <p:cBhvr additive="base">
                                        <p:cTn id="44" dur="500" fill="hold"/>
                                        <p:tgtEl>
                                          <p:spTgt spid="45"/>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0-#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tel 1"/>
          <p:cNvSpPr>
            <a:spLocks noGrp="1"/>
          </p:cNvSpPr>
          <p:nvPr>
            <p:ph type="title"/>
          </p:nvPr>
        </p:nvSpPr>
        <p:spPr>
          <a:xfrm>
            <a:off x="443114" y="388754"/>
            <a:ext cx="3810105" cy="1089529"/>
          </a:xfrm>
        </p:spPr>
        <p:txBody>
          <a:bodyPr vert="horz" wrap="square" lIns="91440" tIns="45720" rIns="91440" bIns="45720" rtlCol="0" anchor="ctr">
            <a:spAutoFit/>
          </a:bodyPr>
          <a:lstStyle/>
          <a:p>
            <a:pPr>
              <a:lnSpc>
                <a:spcPct val="90000"/>
              </a:lnSpc>
            </a:pPr>
            <a:r>
              <a:rPr lang="nb-NO" sz="4000" dirty="0">
                <a:solidFill>
                  <a:srgbClr val="C00000"/>
                </a:solidFill>
                <a:latin typeface="Calibri Light" panose="020F0302020204030204" pitchFamily="34" charset="0"/>
                <a:cs typeface="Calibri Light" panose="020F0302020204030204" pitchFamily="34" charset="0"/>
              </a:rPr>
              <a:t>Arbeidskapital</a:t>
            </a:r>
            <a:br>
              <a:rPr lang="nb-NO" dirty="0">
                <a:solidFill>
                  <a:srgbClr val="C00000"/>
                </a:solidFill>
                <a:latin typeface="Calibri Light" panose="020F0302020204030204" pitchFamily="34" charset="0"/>
                <a:cs typeface="Calibri Light" panose="020F0302020204030204" pitchFamily="34" charset="0"/>
              </a:rPr>
            </a:br>
            <a:r>
              <a:rPr lang="nb-NO" sz="3200" dirty="0">
                <a:solidFill>
                  <a:srgbClr val="C00000"/>
                </a:solidFill>
                <a:latin typeface="Calibri Light" panose="020F0302020204030204" pitchFamily="34" charset="0"/>
                <a:cs typeface="Calibri Light" panose="020F0302020204030204" pitchFamily="34" charset="0"/>
              </a:rPr>
              <a:t>(«Working Capital»)</a:t>
            </a:r>
            <a:endParaRPr lang="nb-NO" dirty="0">
              <a:solidFill>
                <a:srgbClr val="C00000"/>
              </a:solidFill>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7C43750E-A8DC-96D9-55C9-2FB64672DA06}"/>
              </a:ext>
            </a:extLst>
          </p:cNvPr>
          <p:cNvSpPr txBox="1"/>
          <p:nvPr/>
        </p:nvSpPr>
        <p:spPr>
          <a:xfrm>
            <a:off x="568949" y="1706089"/>
            <a:ext cx="3575213" cy="1323439"/>
          </a:xfrm>
          <a:prstGeom prst="rect">
            <a:avLst/>
          </a:prstGeom>
          <a:noFill/>
        </p:spPr>
        <p:txBody>
          <a:bodyPr wrap="square">
            <a:spAutoFit/>
          </a:bodyPr>
          <a:lstStyle/>
          <a:p>
            <a:pPr algn="l"/>
            <a:r>
              <a:rPr lang="nb-NO" sz="2000" b="1" i="0" dirty="0">
                <a:solidFill>
                  <a:srgbClr val="064751"/>
                </a:solidFill>
                <a:effectLst/>
                <a:latin typeface="Roobert"/>
              </a:rPr>
              <a:t>Arbeidskapital =</a:t>
            </a:r>
          </a:p>
          <a:p>
            <a:pPr algn="l"/>
            <a:r>
              <a:rPr lang="nb-NO" sz="2000" b="1" i="0" dirty="0">
                <a:solidFill>
                  <a:srgbClr val="064751"/>
                </a:solidFill>
                <a:effectLst/>
                <a:latin typeface="Roobert"/>
              </a:rPr>
              <a:t>differansen mellom omløpsmidler og kortsiktig gjeld</a:t>
            </a:r>
            <a:r>
              <a:rPr lang="nb-NO" sz="2000" dirty="0">
                <a:solidFill>
                  <a:srgbClr val="064751"/>
                </a:solidFill>
                <a:latin typeface="Roobert"/>
              </a:rPr>
              <a:t> (OM-KG)</a:t>
            </a:r>
            <a:endParaRPr lang="nb-NO" sz="2000" b="0" i="0" dirty="0">
              <a:solidFill>
                <a:srgbClr val="064751"/>
              </a:solidFill>
              <a:effectLst/>
              <a:latin typeface="Roobert"/>
            </a:endParaRPr>
          </a:p>
        </p:txBody>
      </p:sp>
      <p:pic>
        <p:nvPicPr>
          <p:cNvPr id="14" name="Picture 13">
            <a:extLst>
              <a:ext uri="{FF2B5EF4-FFF2-40B4-BE49-F238E27FC236}">
                <a16:creationId xmlns:a16="http://schemas.microsoft.com/office/drawing/2014/main" id="{9B74F26A-139E-4412-4AB9-FBE09C9FDFD4}"/>
              </a:ext>
            </a:extLst>
          </p:cNvPr>
          <p:cNvPicPr>
            <a:picLocks noChangeAspect="1"/>
          </p:cNvPicPr>
          <p:nvPr/>
        </p:nvPicPr>
        <p:blipFill>
          <a:blip r:embed="rId2"/>
          <a:stretch>
            <a:fillRect/>
          </a:stretch>
        </p:blipFill>
        <p:spPr>
          <a:xfrm>
            <a:off x="6616238" y="492837"/>
            <a:ext cx="1758726" cy="4378107"/>
          </a:xfrm>
          <a:prstGeom prst="rect">
            <a:avLst/>
          </a:prstGeom>
        </p:spPr>
      </p:pic>
      <p:pic>
        <p:nvPicPr>
          <p:cNvPr id="6" name="Picture 5">
            <a:extLst>
              <a:ext uri="{FF2B5EF4-FFF2-40B4-BE49-F238E27FC236}">
                <a16:creationId xmlns:a16="http://schemas.microsoft.com/office/drawing/2014/main" id="{A2ECB14D-A165-7BFF-54AF-79542E3419D5}"/>
              </a:ext>
            </a:extLst>
          </p:cNvPr>
          <p:cNvPicPr>
            <a:picLocks noChangeAspect="1"/>
          </p:cNvPicPr>
          <p:nvPr/>
        </p:nvPicPr>
        <p:blipFill>
          <a:blip r:embed="rId3"/>
          <a:stretch>
            <a:fillRect/>
          </a:stretch>
        </p:blipFill>
        <p:spPr>
          <a:xfrm>
            <a:off x="5230296" y="1130401"/>
            <a:ext cx="1333198" cy="3841051"/>
          </a:xfrm>
          <a:prstGeom prst="rect">
            <a:avLst/>
          </a:prstGeom>
        </p:spPr>
      </p:pic>
      <p:sp>
        <p:nvSpPr>
          <p:cNvPr id="12" name="TextBox 11">
            <a:extLst>
              <a:ext uri="{FF2B5EF4-FFF2-40B4-BE49-F238E27FC236}">
                <a16:creationId xmlns:a16="http://schemas.microsoft.com/office/drawing/2014/main" id="{31CA4660-C9F7-4E2E-052C-BC2FAAD05EAB}"/>
              </a:ext>
            </a:extLst>
          </p:cNvPr>
          <p:cNvSpPr txBox="1"/>
          <p:nvPr/>
        </p:nvSpPr>
        <p:spPr>
          <a:xfrm>
            <a:off x="568949" y="3190112"/>
            <a:ext cx="3491322" cy="1015663"/>
          </a:xfrm>
          <a:prstGeom prst="rect">
            <a:avLst/>
          </a:prstGeom>
          <a:noFill/>
        </p:spPr>
        <p:txBody>
          <a:bodyPr wrap="square">
            <a:spAutoFit/>
          </a:bodyPr>
          <a:lstStyle/>
          <a:p>
            <a:r>
              <a:rPr lang="nb-NO" sz="2000" b="0" i="0" dirty="0">
                <a:solidFill>
                  <a:srgbClr val="064751"/>
                </a:solidFill>
                <a:effectLst/>
                <a:latin typeface="Roobert"/>
              </a:rPr>
              <a:t>Poenget er å klassifisere det som lett kan «cashes inn» for å betale gjeld.</a:t>
            </a:r>
            <a:endParaRPr lang="en-GB" sz="2000" dirty="0"/>
          </a:p>
        </p:txBody>
      </p:sp>
      <p:sp>
        <p:nvSpPr>
          <p:cNvPr id="5" name="TextBox 4">
            <a:extLst>
              <a:ext uri="{FF2B5EF4-FFF2-40B4-BE49-F238E27FC236}">
                <a16:creationId xmlns:a16="http://schemas.microsoft.com/office/drawing/2014/main" id="{24EF8138-5B1C-7921-7371-C8F2DBEC9C80}"/>
              </a:ext>
            </a:extLst>
          </p:cNvPr>
          <p:cNvSpPr txBox="1"/>
          <p:nvPr/>
        </p:nvSpPr>
        <p:spPr>
          <a:xfrm>
            <a:off x="563297" y="4367433"/>
            <a:ext cx="4028900" cy="1631216"/>
          </a:xfrm>
          <a:prstGeom prst="rect">
            <a:avLst/>
          </a:prstGeom>
          <a:noFill/>
        </p:spPr>
        <p:txBody>
          <a:bodyPr wrap="square">
            <a:spAutoFit/>
          </a:bodyPr>
          <a:lstStyle>
            <a:defPPr>
              <a:defRPr lang="en-US"/>
            </a:defPPr>
            <a:lvl1pPr>
              <a:defRPr b="0" i="0">
                <a:solidFill>
                  <a:srgbClr val="064751"/>
                </a:solidFill>
                <a:effectLst/>
                <a:latin typeface="Roobert"/>
              </a:defRPr>
            </a:lvl1pPr>
          </a:lstStyle>
          <a:p>
            <a:r>
              <a:rPr lang="nb-NO" sz="2000" dirty="0"/>
              <a:t>De kortsiktige postene, det vil si omløpsmidlene og den delen av gjelden som forfaller innen de neste 12 månedene, er det vi trenger for å regne ut nivået på arbeidskapitalen.</a:t>
            </a:r>
          </a:p>
        </p:txBody>
      </p:sp>
      <p:cxnSp>
        <p:nvCxnSpPr>
          <p:cNvPr id="10" name="Straight Connector 9">
            <a:extLst>
              <a:ext uri="{FF2B5EF4-FFF2-40B4-BE49-F238E27FC236}">
                <a16:creationId xmlns:a16="http://schemas.microsoft.com/office/drawing/2014/main" id="{88FA365E-B7CE-3A56-859B-5FBB5B9171B7}"/>
              </a:ext>
            </a:extLst>
          </p:cNvPr>
          <p:cNvCxnSpPr/>
          <p:nvPr/>
        </p:nvCxnSpPr>
        <p:spPr>
          <a:xfrm>
            <a:off x="4555904" y="1266738"/>
            <a:ext cx="0" cy="5066840"/>
          </a:xfrm>
          <a:prstGeom prst="line">
            <a:avLst/>
          </a:prstGeom>
          <a:ln>
            <a:solidFill>
              <a:srgbClr val="38572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9E2594-401D-C9E9-27C7-04D5B85CC595}"/>
              </a:ext>
            </a:extLst>
          </p:cNvPr>
          <p:cNvPicPr>
            <a:picLocks noChangeAspect="1"/>
          </p:cNvPicPr>
          <p:nvPr/>
        </p:nvPicPr>
        <p:blipFill>
          <a:blip r:embed="rId4"/>
          <a:stretch>
            <a:fillRect/>
          </a:stretch>
        </p:blipFill>
        <p:spPr>
          <a:xfrm>
            <a:off x="8427708" y="526027"/>
            <a:ext cx="3195343" cy="4328139"/>
          </a:xfrm>
          <a:prstGeom prst="rect">
            <a:avLst/>
          </a:prstGeom>
        </p:spPr>
      </p:pic>
      <p:pic>
        <p:nvPicPr>
          <p:cNvPr id="16" name="Picture 15">
            <a:extLst>
              <a:ext uri="{FF2B5EF4-FFF2-40B4-BE49-F238E27FC236}">
                <a16:creationId xmlns:a16="http://schemas.microsoft.com/office/drawing/2014/main" id="{F4B050A6-D2B5-EFDA-9812-1C3B378A4D65}"/>
              </a:ext>
            </a:extLst>
          </p:cNvPr>
          <p:cNvPicPr>
            <a:picLocks noChangeAspect="1"/>
          </p:cNvPicPr>
          <p:nvPr/>
        </p:nvPicPr>
        <p:blipFill>
          <a:blip r:embed="rId5"/>
          <a:stretch>
            <a:fillRect/>
          </a:stretch>
        </p:blipFill>
        <p:spPr>
          <a:xfrm>
            <a:off x="7145810" y="4971452"/>
            <a:ext cx="2364710" cy="328278"/>
          </a:xfrm>
          <a:prstGeom prst="rect">
            <a:avLst/>
          </a:prstGeom>
        </p:spPr>
      </p:pic>
      <p:sp>
        <p:nvSpPr>
          <p:cNvPr id="20" name="TextBox 19">
            <a:extLst>
              <a:ext uri="{FF2B5EF4-FFF2-40B4-BE49-F238E27FC236}">
                <a16:creationId xmlns:a16="http://schemas.microsoft.com/office/drawing/2014/main" id="{6BDB8E29-05D5-05B3-4F20-31838E805400}"/>
              </a:ext>
            </a:extLst>
          </p:cNvPr>
          <p:cNvSpPr txBox="1"/>
          <p:nvPr/>
        </p:nvSpPr>
        <p:spPr>
          <a:xfrm>
            <a:off x="4575062" y="5400238"/>
            <a:ext cx="7599803" cy="830997"/>
          </a:xfrm>
          <a:prstGeom prst="rect">
            <a:avLst/>
          </a:prstGeom>
          <a:noFill/>
        </p:spPr>
        <p:txBody>
          <a:bodyPr wrap="square">
            <a:spAutoFit/>
          </a:bodyPr>
          <a:lstStyle/>
          <a:p>
            <a:pPr algn="ctr"/>
            <a:r>
              <a:rPr lang="nb-NO" sz="2400" b="0" i="0" u="none" strike="noStrike" baseline="0" dirty="0">
                <a:solidFill>
                  <a:srgbClr val="385723"/>
                </a:solidFill>
                <a:latin typeface="MinionPro-Regular"/>
              </a:rPr>
              <a:t>I denne fiktive balanseoppstillingen utgjør følgelig arbeidskapitalen </a:t>
            </a:r>
            <a:r>
              <a:rPr lang="nb-NO" sz="2400" b="1" i="0" u="none" strike="noStrike" baseline="0" dirty="0">
                <a:solidFill>
                  <a:srgbClr val="385723"/>
                </a:solidFill>
                <a:latin typeface="MinionPro-Regular"/>
              </a:rPr>
              <a:t>25 </a:t>
            </a:r>
            <a:r>
              <a:rPr lang="en-GB" sz="2400" b="0" i="0" u="none" strike="noStrike" baseline="0" dirty="0">
                <a:solidFill>
                  <a:srgbClr val="385723"/>
                </a:solidFill>
                <a:latin typeface="MinionPro-Regular"/>
              </a:rPr>
              <a:t>(20 + 20 + 10 – 25)</a:t>
            </a:r>
            <a:endParaRPr lang="en-GB" sz="2400" dirty="0">
              <a:solidFill>
                <a:srgbClr val="385723"/>
              </a:solidFill>
            </a:endParaRPr>
          </a:p>
        </p:txBody>
      </p:sp>
    </p:spTree>
    <p:extLst>
      <p:ext uri="{BB962C8B-B14F-4D97-AF65-F5344CB8AC3E}">
        <p14:creationId xmlns:p14="http://schemas.microsoft.com/office/powerpoint/2010/main" val="169663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5"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97086A9-A53D-4259-A2FD-CDB17971251A}"/>
              </a:ext>
            </a:extLst>
          </p:cNvPr>
          <p:cNvSpPr>
            <a:spLocks noGrp="1"/>
          </p:cNvSpPr>
          <p:nvPr>
            <p:ph type="title"/>
          </p:nvPr>
        </p:nvSpPr>
        <p:spPr>
          <a:xfrm>
            <a:off x="0" y="440369"/>
            <a:ext cx="12191999" cy="498598"/>
          </a:xfrm>
        </p:spPr>
        <p:txBody>
          <a:bodyPr vert="horz" wrap="square" lIns="0" tIns="0" rIns="0" bIns="0" rtlCol="0" anchor="ctr">
            <a:spAutoFit/>
          </a:bodyPr>
          <a:lstStyle/>
          <a:p>
            <a:pPr algn="ctr"/>
            <a:r>
              <a:rPr lang="nb-NO" sz="3600" dirty="0">
                <a:solidFill>
                  <a:srgbClr val="1E5096"/>
                </a:solidFill>
                <a:latin typeface="Calibri Light" panose="020F0302020204030204" pitchFamily="34" charset="0"/>
                <a:cs typeface="Calibri Light" panose="020F0302020204030204" pitchFamily="34" charset="0"/>
              </a:rPr>
              <a:t>Finansregnskapet, aksjemarkedet og vurdering av selskapsverdi</a:t>
            </a:r>
          </a:p>
        </p:txBody>
      </p:sp>
      <p:sp>
        <p:nvSpPr>
          <p:cNvPr id="12" name="TextBox 11">
            <a:extLst>
              <a:ext uri="{FF2B5EF4-FFF2-40B4-BE49-F238E27FC236}">
                <a16:creationId xmlns:a16="http://schemas.microsoft.com/office/drawing/2014/main" id="{579AD248-1F25-42DF-90DD-B3349881EC54}"/>
              </a:ext>
            </a:extLst>
          </p:cNvPr>
          <p:cNvSpPr txBox="1"/>
          <p:nvPr/>
        </p:nvSpPr>
        <p:spPr>
          <a:xfrm>
            <a:off x="520995" y="1268760"/>
            <a:ext cx="11250003" cy="2031325"/>
          </a:xfrm>
          <a:prstGeom prst="rect">
            <a:avLst/>
          </a:prstGeom>
        </p:spPr>
        <p:txBody>
          <a:bodyPr/>
          <a:lstStyle>
            <a:defPPr>
              <a:defRPr lang="nb-NO"/>
            </a:defPPr>
            <a:lvl1pPr marL="198000" indent="-198000">
              <a:spcBef>
                <a:spcPct val="20000"/>
              </a:spcBef>
              <a:buFont typeface="Arial" panose="020B0604020202020204" pitchFamily="34" charset="0"/>
              <a:buChar char="•"/>
              <a:defRPr>
                <a:latin typeface="Calibri Light" panose="020F0302020204030204" pitchFamily="34" charset="0"/>
                <a:cs typeface="Calibri Light" panose="020F0302020204030204" pitchFamily="34" charset="0"/>
              </a:defRPr>
            </a:lvl1pPr>
            <a:lvl2pPr marL="666000" indent="-198000">
              <a:spcBef>
                <a:spcPct val="20000"/>
              </a:spcBef>
              <a:buFont typeface="Arial" panose="020B0604020202020204" pitchFamily="34" charset="0"/>
              <a:buChar char="–"/>
              <a:defRPr sz="2400"/>
            </a:lvl2pPr>
            <a:lvl3pPr marL="1134000" indent="-198000">
              <a:spcBef>
                <a:spcPct val="20000"/>
              </a:spcBef>
              <a:buFont typeface="Arial" panose="020B0604020202020204" pitchFamily="34" charset="0"/>
              <a:buChar char="•"/>
              <a:defRPr sz="2400"/>
            </a:lvl3pPr>
            <a:lvl4pPr marL="1600200" indent="-198000">
              <a:spcBef>
                <a:spcPct val="20000"/>
              </a:spcBef>
              <a:buFont typeface="Arial" panose="020B0604020202020204" pitchFamily="34" charset="0"/>
              <a:buChar char="–"/>
              <a:defRPr sz="2400"/>
            </a:lvl4pPr>
            <a:lvl5pPr marL="2052000" indent="-198000">
              <a:spcBef>
                <a:spcPct val="20000"/>
              </a:spcBef>
              <a:buFont typeface="Arial" panose="020B0604020202020204" pitchFamily="34" charset="0"/>
              <a:buChar char="•"/>
              <a:defRPr sz="24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nb-NO" sz="2000" dirty="0"/>
              <a:t>Finansregnskapet er i vesentlig grad en funksjon av historiske hendelser og lover og regler, men reglene sier samtidig at regnskapsføreren og bedriftens revisor ikke helt kan se bort fra fremtidsutsiktene når verdien av eiendeler og gjeldsposter vurderes.</a:t>
            </a:r>
          </a:p>
          <a:p>
            <a:endParaRPr lang="nb-NO" sz="2000" dirty="0"/>
          </a:p>
          <a:p>
            <a:r>
              <a:rPr lang="nb-NO" sz="2000" dirty="0"/>
              <a:t>På den andre siden er historiske regnskaper helt sentralt for finansanalytikeren når hen skal beregne fremtidige kontantstrømmer.</a:t>
            </a:r>
            <a:endParaRPr lang="en-GB" sz="2000" dirty="0"/>
          </a:p>
        </p:txBody>
      </p:sp>
      <p:pic>
        <p:nvPicPr>
          <p:cNvPr id="6" name="Picture 5">
            <a:extLst>
              <a:ext uri="{FF2B5EF4-FFF2-40B4-BE49-F238E27FC236}">
                <a16:creationId xmlns:a16="http://schemas.microsoft.com/office/drawing/2014/main" id="{15672403-0349-3C38-37AF-0789DB183922}"/>
              </a:ext>
            </a:extLst>
          </p:cNvPr>
          <p:cNvPicPr>
            <a:picLocks noChangeAspect="1"/>
          </p:cNvPicPr>
          <p:nvPr/>
        </p:nvPicPr>
        <p:blipFill>
          <a:blip r:embed="rId3"/>
          <a:stretch>
            <a:fillRect/>
          </a:stretch>
        </p:blipFill>
        <p:spPr>
          <a:xfrm>
            <a:off x="2818012" y="3558472"/>
            <a:ext cx="6555976" cy="2623726"/>
          </a:xfrm>
          <a:prstGeom prst="rect">
            <a:avLst/>
          </a:prstGeom>
        </p:spPr>
      </p:pic>
    </p:spTree>
    <p:extLst>
      <p:ext uri="{BB962C8B-B14F-4D97-AF65-F5344CB8AC3E}">
        <p14:creationId xmlns:p14="http://schemas.microsoft.com/office/powerpoint/2010/main" val="1220246629"/>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63DB35E-70A1-9679-8597-EE10B5B00FBE}"/>
              </a:ext>
            </a:extLst>
          </p:cNvPr>
          <p:cNvSpPr>
            <a:spLocks noGrp="1"/>
          </p:cNvSpPr>
          <p:nvPr>
            <p:ph type="title"/>
          </p:nvPr>
        </p:nvSpPr>
        <p:spPr/>
        <p:txBody>
          <a:bodyPr>
            <a:normAutofit/>
          </a:bodyPr>
          <a:lstStyle/>
          <a:p>
            <a:pPr algn="ctr"/>
            <a:r>
              <a:rPr lang="nb-NO" sz="16600" dirty="0"/>
              <a:t>P/B</a:t>
            </a:r>
          </a:p>
        </p:txBody>
      </p:sp>
      <p:sp>
        <p:nvSpPr>
          <p:cNvPr id="3" name="Plassholder for tekst 2">
            <a:extLst>
              <a:ext uri="{FF2B5EF4-FFF2-40B4-BE49-F238E27FC236}">
                <a16:creationId xmlns:a16="http://schemas.microsoft.com/office/drawing/2014/main" id="{E26CC4CA-4659-FF66-1A13-A1E330797177}"/>
              </a:ext>
            </a:extLst>
          </p:cNvPr>
          <p:cNvSpPr>
            <a:spLocks noGrp="1"/>
          </p:cNvSpPr>
          <p:nvPr>
            <p:ph type="body" idx="1"/>
          </p:nvPr>
        </p:nvSpPr>
        <p:spPr/>
        <p:txBody>
          <a:bodyPr>
            <a:normAutofit/>
          </a:bodyPr>
          <a:lstStyle/>
          <a:p>
            <a:pPr algn="ctr"/>
            <a:r>
              <a:rPr lang="nb-NO" sz="3600" dirty="0"/>
              <a:t>Price/book</a:t>
            </a:r>
          </a:p>
        </p:txBody>
      </p:sp>
    </p:spTree>
    <p:extLst>
      <p:ext uri="{BB962C8B-B14F-4D97-AF65-F5344CB8AC3E}">
        <p14:creationId xmlns:p14="http://schemas.microsoft.com/office/powerpoint/2010/main" val="2279747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23836B-B0D8-C1AB-CC67-63B8EF69768E}"/>
              </a:ext>
            </a:extLst>
          </p:cNvPr>
          <p:cNvPicPr>
            <a:picLocks noChangeAspect="1"/>
          </p:cNvPicPr>
          <p:nvPr/>
        </p:nvPicPr>
        <p:blipFill>
          <a:blip r:embed="rId2"/>
          <a:stretch>
            <a:fillRect/>
          </a:stretch>
        </p:blipFill>
        <p:spPr>
          <a:xfrm>
            <a:off x="0" y="0"/>
            <a:ext cx="4070074" cy="6858000"/>
          </a:xfrm>
          <a:prstGeom prst="rect">
            <a:avLst/>
          </a:prstGeom>
        </p:spPr>
      </p:pic>
      <p:sp>
        <p:nvSpPr>
          <p:cNvPr id="2" name="Rectangle 1">
            <a:extLst>
              <a:ext uri="{FF2B5EF4-FFF2-40B4-BE49-F238E27FC236}">
                <a16:creationId xmlns:a16="http://schemas.microsoft.com/office/drawing/2014/main" id="{68336057-7CC4-6047-B94A-2A1D5C3269D6}"/>
              </a:ext>
            </a:extLst>
          </p:cNvPr>
          <p:cNvSpPr/>
          <p:nvPr/>
        </p:nvSpPr>
        <p:spPr>
          <a:xfrm>
            <a:off x="5699050" y="1006548"/>
            <a:ext cx="2275368"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accent1">
                    <a:lumMod val="75000"/>
                  </a:schemeClr>
                </a:solidFill>
              </a:rPr>
              <a:t>Bokført EK = 2 427’’</a:t>
            </a:r>
          </a:p>
        </p:txBody>
      </p:sp>
      <p:cxnSp>
        <p:nvCxnSpPr>
          <p:cNvPr id="3" name="Straight Arrow Connector 2">
            <a:extLst>
              <a:ext uri="{FF2B5EF4-FFF2-40B4-BE49-F238E27FC236}">
                <a16:creationId xmlns:a16="http://schemas.microsoft.com/office/drawing/2014/main" id="{2EC148E9-835B-CCD3-6A79-0DAA3FB3487D}"/>
              </a:ext>
            </a:extLst>
          </p:cNvPr>
          <p:cNvCxnSpPr>
            <a:cxnSpLocks/>
          </p:cNvCxnSpPr>
          <p:nvPr/>
        </p:nvCxnSpPr>
        <p:spPr>
          <a:xfrm flipV="1">
            <a:off x="3359888" y="1201479"/>
            <a:ext cx="2169042" cy="3306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B975F84-0481-D5CE-40A7-5C07F95C6E8E}"/>
              </a:ext>
            </a:extLst>
          </p:cNvPr>
          <p:cNvPicPr>
            <a:picLocks noChangeAspect="1"/>
          </p:cNvPicPr>
          <p:nvPr/>
        </p:nvPicPr>
        <p:blipFill>
          <a:blip r:embed="rId3"/>
          <a:stretch>
            <a:fillRect/>
          </a:stretch>
        </p:blipFill>
        <p:spPr>
          <a:xfrm>
            <a:off x="5241852" y="2353675"/>
            <a:ext cx="6561841" cy="2792483"/>
          </a:xfrm>
          <a:prstGeom prst="rect">
            <a:avLst/>
          </a:prstGeom>
        </p:spPr>
      </p:pic>
      <p:sp>
        <p:nvSpPr>
          <p:cNvPr id="14" name="Rectangle 13">
            <a:extLst>
              <a:ext uri="{FF2B5EF4-FFF2-40B4-BE49-F238E27FC236}">
                <a16:creationId xmlns:a16="http://schemas.microsoft.com/office/drawing/2014/main" id="{E0ED16CB-01DA-C1EB-FB92-7C6A15283567}"/>
              </a:ext>
            </a:extLst>
          </p:cNvPr>
          <p:cNvSpPr/>
          <p:nvPr/>
        </p:nvSpPr>
        <p:spPr>
          <a:xfrm>
            <a:off x="6531048" y="5414445"/>
            <a:ext cx="3373179" cy="38986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1">
                    <a:lumMod val="75000"/>
                  </a:schemeClr>
                </a:solidFill>
              </a:rPr>
              <a:t>P/B = 1,6/2,4 = 0,66</a:t>
            </a:r>
          </a:p>
        </p:txBody>
      </p:sp>
    </p:spTree>
    <p:extLst>
      <p:ext uri="{BB962C8B-B14F-4D97-AF65-F5344CB8AC3E}">
        <p14:creationId xmlns:p14="http://schemas.microsoft.com/office/powerpoint/2010/main" val="333906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8275E1-C633-4B61-A92B-2EAD53C4F6BC}"/>
              </a:ext>
            </a:extLst>
          </p:cNvPr>
          <p:cNvSpPr/>
          <p:nvPr/>
        </p:nvSpPr>
        <p:spPr>
          <a:xfrm>
            <a:off x="4928791" y="4830770"/>
            <a:ext cx="1512000" cy="1721597"/>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nb-NO" sz="2000">
                <a:latin typeface="+mj-lt"/>
              </a:rPr>
              <a:t>Eiendeler</a:t>
            </a:r>
          </a:p>
          <a:p>
            <a:pPr algn="ctr"/>
            <a:endParaRPr lang="nb-NO" sz="800">
              <a:latin typeface="+mj-lt"/>
            </a:endParaRPr>
          </a:p>
          <a:p>
            <a:pPr algn="ctr"/>
            <a:r>
              <a:rPr lang="nb-NO" sz="1800" b="1">
                <a:latin typeface="+mj-lt"/>
              </a:rPr>
              <a:t>28,1</a:t>
            </a:r>
          </a:p>
        </p:txBody>
      </p:sp>
      <p:sp>
        <p:nvSpPr>
          <p:cNvPr id="5" name="Rectangle 4">
            <a:extLst>
              <a:ext uri="{FF2B5EF4-FFF2-40B4-BE49-F238E27FC236}">
                <a16:creationId xmlns:a16="http://schemas.microsoft.com/office/drawing/2014/main" id="{56B4EFEA-ED88-4665-9A23-49DD0604F8A8}"/>
              </a:ext>
            </a:extLst>
          </p:cNvPr>
          <p:cNvSpPr/>
          <p:nvPr/>
        </p:nvSpPr>
        <p:spPr>
          <a:xfrm>
            <a:off x="6461182" y="5814367"/>
            <a:ext cx="1512000" cy="73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nb-NO" sz="2000">
                <a:latin typeface="+mj-lt"/>
              </a:rPr>
              <a:t>Gjeld</a:t>
            </a:r>
          </a:p>
          <a:p>
            <a:pPr algn="ctr"/>
            <a:endParaRPr lang="nb-NO" sz="800">
              <a:latin typeface="+mj-lt"/>
            </a:endParaRPr>
          </a:p>
          <a:p>
            <a:pPr algn="ctr"/>
            <a:r>
              <a:rPr lang="nb-NO" sz="1800" b="1">
                <a:latin typeface="+mj-lt"/>
              </a:rPr>
              <a:t>12,6</a:t>
            </a:r>
          </a:p>
        </p:txBody>
      </p:sp>
      <p:sp>
        <p:nvSpPr>
          <p:cNvPr id="6" name="Rectangle 5">
            <a:extLst>
              <a:ext uri="{FF2B5EF4-FFF2-40B4-BE49-F238E27FC236}">
                <a16:creationId xmlns:a16="http://schemas.microsoft.com/office/drawing/2014/main" id="{2D8940A0-178A-4BE0-8964-478FEBFE9CA9}"/>
              </a:ext>
            </a:extLst>
          </p:cNvPr>
          <p:cNvSpPr/>
          <p:nvPr/>
        </p:nvSpPr>
        <p:spPr>
          <a:xfrm>
            <a:off x="6461182" y="4845967"/>
            <a:ext cx="1512000" cy="968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nb-NO" sz="2000">
                <a:solidFill>
                  <a:schemeClr val="lt1"/>
                </a:solidFill>
                <a:latin typeface="+mj-lt"/>
                <a:ea typeface="+mn-ea"/>
                <a:cs typeface="+mn-cs"/>
              </a:rPr>
              <a:t>Bokført EK</a:t>
            </a:r>
          </a:p>
          <a:p>
            <a:pPr marL="0" indent="0" algn="ctr"/>
            <a:endParaRPr lang="nb-NO" sz="700">
              <a:solidFill>
                <a:schemeClr val="lt1"/>
              </a:solidFill>
              <a:latin typeface="+mj-lt"/>
              <a:ea typeface="+mn-ea"/>
              <a:cs typeface="+mn-cs"/>
            </a:endParaRPr>
          </a:p>
          <a:p>
            <a:pPr marL="0" indent="0" algn="ctr"/>
            <a:r>
              <a:rPr lang="nb-NO" sz="1800" b="1">
                <a:solidFill>
                  <a:schemeClr val="lt1"/>
                </a:solidFill>
                <a:latin typeface="+mj-lt"/>
                <a:ea typeface="+mn-ea"/>
                <a:cs typeface="+mn-cs"/>
              </a:rPr>
              <a:t>15,5</a:t>
            </a:r>
          </a:p>
        </p:txBody>
      </p:sp>
      <p:sp>
        <p:nvSpPr>
          <p:cNvPr id="7" name="Rectangle 6">
            <a:extLst>
              <a:ext uri="{FF2B5EF4-FFF2-40B4-BE49-F238E27FC236}">
                <a16:creationId xmlns:a16="http://schemas.microsoft.com/office/drawing/2014/main" id="{58E7A80B-0DD7-4DDD-8650-781D39993CAE}"/>
              </a:ext>
            </a:extLst>
          </p:cNvPr>
          <p:cNvSpPr/>
          <p:nvPr/>
        </p:nvSpPr>
        <p:spPr>
          <a:xfrm>
            <a:off x="8879754" y="1383898"/>
            <a:ext cx="1376786" cy="4428583"/>
          </a:xfrm>
          <a:prstGeom prst="rect">
            <a:avLst/>
          </a:prstGeom>
          <a:solidFill>
            <a:schemeClr val="bg1">
              <a:lumMod val="95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nb-NO" sz="2000" dirty="0">
                <a:solidFill>
                  <a:sysClr val="windowText" lastClr="000000"/>
                </a:solidFill>
                <a:latin typeface="+mj-lt"/>
                <a:ea typeface="+mn-ea"/>
                <a:cs typeface="+mn-cs"/>
              </a:rPr>
              <a:t>Markeds-verdien av egen-kapitalen</a:t>
            </a:r>
          </a:p>
          <a:p>
            <a:pPr marL="0" indent="0" algn="ctr"/>
            <a:endParaRPr lang="nb-NO" sz="2000" dirty="0">
              <a:solidFill>
                <a:sysClr val="windowText" lastClr="000000"/>
              </a:solidFill>
              <a:latin typeface="+mj-lt"/>
              <a:ea typeface="+mn-ea"/>
              <a:cs typeface="+mn-cs"/>
            </a:endParaRPr>
          </a:p>
          <a:p>
            <a:pPr marL="0" indent="0" algn="ctr"/>
            <a:r>
              <a:rPr lang="nb-NO" sz="1800" b="1" dirty="0">
                <a:solidFill>
                  <a:sysClr val="windowText" lastClr="000000"/>
                </a:solidFill>
                <a:latin typeface="+mj-lt"/>
                <a:ea typeface="+mn-ea"/>
                <a:cs typeface="+mn-cs"/>
              </a:rPr>
              <a:t>71,6</a:t>
            </a:r>
          </a:p>
        </p:txBody>
      </p:sp>
      <p:cxnSp>
        <p:nvCxnSpPr>
          <p:cNvPr id="8" name="Straight Connector 7">
            <a:extLst>
              <a:ext uri="{FF2B5EF4-FFF2-40B4-BE49-F238E27FC236}">
                <a16:creationId xmlns:a16="http://schemas.microsoft.com/office/drawing/2014/main" id="{39A6C79A-5932-473B-80B7-F0AA6C837E89}"/>
              </a:ext>
            </a:extLst>
          </p:cNvPr>
          <p:cNvCxnSpPr>
            <a:cxnSpLocks/>
          </p:cNvCxnSpPr>
          <p:nvPr/>
        </p:nvCxnSpPr>
        <p:spPr>
          <a:xfrm flipV="1">
            <a:off x="7993573" y="1522876"/>
            <a:ext cx="886181" cy="326662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35FD57-36EE-492F-9EC9-14EDB8293F00}"/>
              </a:ext>
            </a:extLst>
          </p:cNvPr>
          <p:cNvCxnSpPr>
            <a:cxnSpLocks/>
          </p:cNvCxnSpPr>
          <p:nvPr/>
        </p:nvCxnSpPr>
        <p:spPr>
          <a:xfrm>
            <a:off x="7993573" y="5813825"/>
            <a:ext cx="93556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EB4190C-9379-40F5-BA6A-FCC85F9F32B8}"/>
              </a:ext>
            </a:extLst>
          </p:cNvPr>
          <p:cNvSpPr/>
          <p:nvPr/>
        </p:nvSpPr>
        <p:spPr>
          <a:xfrm>
            <a:off x="4928791" y="1383898"/>
            <a:ext cx="1512000" cy="3405600"/>
          </a:xfrm>
          <a:prstGeom prst="rect">
            <a:avLst/>
          </a:prstGeom>
          <a:solidFill>
            <a:srgbClr val="6E9683">
              <a:alpha val="38039"/>
            </a:srgb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nb-NO" sz="2000" dirty="0">
                <a:solidFill>
                  <a:sysClr val="windowText" lastClr="000000"/>
                </a:solidFill>
                <a:latin typeface="+mj-lt"/>
                <a:ea typeface="+mn-ea"/>
                <a:cs typeface="+mn-cs"/>
              </a:rPr>
              <a:t>Merverdier </a:t>
            </a:r>
            <a:r>
              <a:rPr lang="nb-NO" sz="2000" baseline="0" dirty="0">
                <a:solidFill>
                  <a:sysClr val="windowText" lastClr="000000"/>
                </a:solidFill>
                <a:latin typeface="+mj-lt"/>
                <a:ea typeface="+mn-ea"/>
                <a:cs typeface="+mn-cs"/>
              </a:rPr>
              <a:t> eiendeler</a:t>
            </a:r>
            <a:endParaRPr lang="nb-NO" sz="2000" dirty="0">
              <a:solidFill>
                <a:sysClr val="windowText" lastClr="000000"/>
              </a:solidFill>
              <a:latin typeface="+mj-lt"/>
              <a:ea typeface="+mn-ea"/>
              <a:cs typeface="+mn-cs"/>
            </a:endParaRPr>
          </a:p>
          <a:p>
            <a:pPr marL="0" indent="0" algn="ctr"/>
            <a:endParaRPr lang="nb-NO" sz="2000" dirty="0">
              <a:solidFill>
                <a:sysClr val="windowText" lastClr="000000"/>
              </a:solidFill>
              <a:latin typeface="+mj-lt"/>
              <a:ea typeface="+mn-ea"/>
              <a:cs typeface="+mn-cs"/>
            </a:endParaRPr>
          </a:p>
          <a:p>
            <a:pPr marL="0" indent="0" algn="ctr"/>
            <a:r>
              <a:rPr lang="nb-NO" sz="1800" b="1" dirty="0">
                <a:solidFill>
                  <a:sysClr val="windowText" lastClr="000000"/>
                </a:solidFill>
                <a:latin typeface="+mj-lt"/>
                <a:ea typeface="+mn-ea"/>
                <a:cs typeface="+mn-cs"/>
              </a:rPr>
              <a:t>56.1</a:t>
            </a:r>
          </a:p>
        </p:txBody>
      </p:sp>
      <p:pic>
        <p:nvPicPr>
          <p:cNvPr id="18" name="Picture 17">
            <a:extLst>
              <a:ext uri="{FF2B5EF4-FFF2-40B4-BE49-F238E27FC236}">
                <a16:creationId xmlns:a16="http://schemas.microsoft.com/office/drawing/2014/main" id="{7141401A-E89E-486F-B6B2-5D934B386CE2}"/>
              </a:ext>
            </a:extLst>
          </p:cNvPr>
          <p:cNvPicPr>
            <a:picLocks noChangeAspect="1"/>
          </p:cNvPicPr>
          <p:nvPr/>
        </p:nvPicPr>
        <p:blipFill>
          <a:blip r:embed="rId2"/>
          <a:stretch>
            <a:fillRect/>
          </a:stretch>
        </p:blipFill>
        <p:spPr>
          <a:xfrm>
            <a:off x="811511" y="305633"/>
            <a:ext cx="2899251" cy="6309166"/>
          </a:xfrm>
          <a:prstGeom prst="rect">
            <a:avLst/>
          </a:prstGeom>
        </p:spPr>
      </p:pic>
      <p:sp>
        <p:nvSpPr>
          <p:cNvPr id="20" name="TextBox 19">
            <a:extLst>
              <a:ext uri="{FF2B5EF4-FFF2-40B4-BE49-F238E27FC236}">
                <a16:creationId xmlns:a16="http://schemas.microsoft.com/office/drawing/2014/main" id="{FF1CBD73-5D85-4E74-B521-4B24DC9B50EC}"/>
              </a:ext>
            </a:extLst>
          </p:cNvPr>
          <p:cNvSpPr txBox="1"/>
          <p:nvPr/>
        </p:nvSpPr>
        <p:spPr>
          <a:xfrm>
            <a:off x="6988029" y="305633"/>
            <a:ext cx="5017863" cy="646331"/>
          </a:xfrm>
          <a:prstGeom prst="rect">
            <a:avLst/>
          </a:prstGeom>
          <a:noFill/>
        </p:spPr>
        <p:txBody>
          <a:bodyPr wrap="square">
            <a:spAutoFit/>
          </a:bodyPr>
          <a:lstStyle/>
          <a:p>
            <a:r>
              <a:rPr lang="en-GB" sz="1800" b="0" i="1" u="none" strike="noStrike" baseline="0" dirty="0">
                <a:solidFill>
                  <a:srgbClr val="000000"/>
                </a:solidFill>
                <a:latin typeface="Minion Pro"/>
              </a:rPr>
              <a:t>Markedsverdi Salmar ASA (31/12/21):</a:t>
            </a:r>
            <a:endParaRPr lang="en-GB" sz="1800" b="0" i="0" u="none" strike="noStrike" baseline="0" dirty="0">
              <a:solidFill>
                <a:srgbClr val="000000"/>
              </a:solidFill>
              <a:latin typeface="Minion Pro"/>
            </a:endParaRPr>
          </a:p>
          <a:p>
            <a:r>
              <a:rPr lang="nb-NO" sz="1800" b="0" i="1" u="none" strike="noStrike" baseline="0" dirty="0">
                <a:solidFill>
                  <a:srgbClr val="000000"/>
                </a:solidFill>
                <a:latin typeface="Minion Pro"/>
              </a:rPr>
              <a:t>Kr 608 · 117 700 000 aksjer = kr</a:t>
            </a:r>
            <a:r>
              <a:rPr lang="nb-NO" sz="1800" b="0" i="1" u="none" strike="noStrike" dirty="0">
                <a:solidFill>
                  <a:srgbClr val="000000"/>
                </a:solidFill>
                <a:latin typeface="Minion Pro"/>
              </a:rPr>
              <a:t> </a:t>
            </a:r>
            <a:r>
              <a:rPr lang="nb-NO" sz="1800" b="0" i="1" u="none" strike="noStrike" baseline="0" dirty="0">
                <a:solidFill>
                  <a:srgbClr val="000000"/>
                </a:solidFill>
                <a:latin typeface="Minion Pro"/>
              </a:rPr>
              <a:t>71,6 milliarder</a:t>
            </a:r>
            <a:endParaRPr lang="en-GB" dirty="0"/>
          </a:p>
        </p:txBody>
      </p:sp>
      <p:sp>
        <p:nvSpPr>
          <p:cNvPr id="2" name="TextBox 10">
            <a:extLst>
              <a:ext uri="{FF2B5EF4-FFF2-40B4-BE49-F238E27FC236}">
                <a16:creationId xmlns:a16="http://schemas.microsoft.com/office/drawing/2014/main" id="{730AE15D-00D4-681E-A3E6-1D157DE080BA}"/>
              </a:ext>
            </a:extLst>
          </p:cNvPr>
          <p:cNvSpPr txBox="1"/>
          <p:nvPr/>
        </p:nvSpPr>
        <p:spPr>
          <a:xfrm>
            <a:off x="9496960" y="5981767"/>
            <a:ext cx="2369655" cy="646331"/>
          </a:xfrm>
          <a:prstGeom prst="rect">
            <a:avLst/>
          </a:prstGeom>
          <a:solidFill>
            <a:schemeClr val="accent4">
              <a:lumMod val="40000"/>
              <a:lumOff val="60000"/>
            </a:schemeClr>
          </a:solidFill>
          <a:ln>
            <a:solidFill>
              <a:srgbClr val="FFC000"/>
            </a:solidFill>
          </a:ln>
        </p:spPr>
        <p:txBody>
          <a:bodyPr wrap="square">
            <a:spAutoFit/>
          </a:bodyPr>
          <a:lstStyle/>
          <a:p>
            <a:pPr marL="285750" indent="-285750">
              <a:buFont typeface="Symbol" panose="05050102010706020507" pitchFamily="18" charset="2"/>
              <a:buChar char="Þ"/>
            </a:pPr>
            <a:r>
              <a:rPr lang="en-GB" i="1" dirty="0">
                <a:solidFill>
                  <a:srgbClr val="000000"/>
                </a:solidFill>
                <a:latin typeface="Minion Pro"/>
              </a:rPr>
              <a:t>Price/Book = 4,6</a:t>
            </a:r>
          </a:p>
          <a:p>
            <a:r>
              <a:rPr lang="en-GB" i="1" dirty="0">
                <a:solidFill>
                  <a:srgbClr val="000000"/>
                </a:solidFill>
                <a:latin typeface="Minion Pro"/>
              </a:rPr>
              <a:t>      </a:t>
            </a:r>
            <a:r>
              <a:rPr lang="en-GB" sz="1400" i="1" dirty="0">
                <a:solidFill>
                  <a:srgbClr val="000000"/>
                </a:solidFill>
                <a:latin typeface="Minion Pro"/>
              </a:rPr>
              <a:t>(71,6 / 15,5)</a:t>
            </a:r>
            <a:endParaRPr lang="en-GB" i="1" dirty="0">
              <a:solidFill>
                <a:srgbClr val="000000"/>
              </a:solidFill>
              <a:latin typeface="Minion Pro"/>
            </a:endParaRPr>
          </a:p>
        </p:txBody>
      </p:sp>
    </p:spTree>
    <p:extLst>
      <p:ext uri="{BB962C8B-B14F-4D97-AF65-F5344CB8AC3E}">
        <p14:creationId xmlns:p14="http://schemas.microsoft.com/office/powerpoint/2010/main" val="2532244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20" grpId="0"/>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8275E1-C633-4B61-A92B-2EAD53C4F6BC}"/>
              </a:ext>
            </a:extLst>
          </p:cNvPr>
          <p:cNvSpPr/>
          <p:nvPr/>
        </p:nvSpPr>
        <p:spPr>
          <a:xfrm>
            <a:off x="4962575" y="3892744"/>
            <a:ext cx="1512000" cy="194145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nb-NO" sz="2000" dirty="0">
                <a:latin typeface="+mj-lt"/>
              </a:rPr>
              <a:t>Eiendeler</a:t>
            </a:r>
          </a:p>
          <a:p>
            <a:pPr algn="ctr"/>
            <a:endParaRPr lang="nb-NO" sz="800" dirty="0">
              <a:latin typeface="+mj-lt"/>
            </a:endParaRPr>
          </a:p>
          <a:p>
            <a:pPr algn="ctr"/>
            <a:r>
              <a:rPr lang="nb-NO" sz="1800" b="1" dirty="0">
                <a:latin typeface="+mj-lt"/>
              </a:rPr>
              <a:t>31,7</a:t>
            </a:r>
          </a:p>
        </p:txBody>
      </p:sp>
      <p:sp>
        <p:nvSpPr>
          <p:cNvPr id="5" name="Rectangle 4">
            <a:extLst>
              <a:ext uri="{FF2B5EF4-FFF2-40B4-BE49-F238E27FC236}">
                <a16:creationId xmlns:a16="http://schemas.microsoft.com/office/drawing/2014/main" id="{56B4EFEA-ED88-4665-9A23-49DD0604F8A8}"/>
              </a:ext>
            </a:extLst>
          </p:cNvPr>
          <p:cNvSpPr/>
          <p:nvPr/>
        </p:nvSpPr>
        <p:spPr>
          <a:xfrm>
            <a:off x="6494966" y="4930593"/>
            <a:ext cx="1512000" cy="9036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nb-NO" sz="2000" dirty="0">
                <a:latin typeface="+mj-lt"/>
              </a:rPr>
              <a:t>Gjeld</a:t>
            </a:r>
          </a:p>
          <a:p>
            <a:pPr algn="ctr"/>
            <a:endParaRPr lang="nb-NO" sz="800" dirty="0">
              <a:latin typeface="+mj-lt"/>
            </a:endParaRPr>
          </a:p>
          <a:p>
            <a:pPr algn="ctr"/>
            <a:r>
              <a:rPr lang="nb-NO" sz="1800" b="1" dirty="0">
                <a:latin typeface="+mj-lt"/>
              </a:rPr>
              <a:t>15,4</a:t>
            </a:r>
          </a:p>
        </p:txBody>
      </p:sp>
      <p:sp>
        <p:nvSpPr>
          <p:cNvPr id="6" name="Rectangle 5">
            <a:extLst>
              <a:ext uri="{FF2B5EF4-FFF2-40B4-BE49-F238E27FC236}">
                <a16:creationId xmlns:a16="http://schemas.microsoft.com/office/drawing/2014/main" id="{2D8940A0-178A-4BE0-8964-478FEBFE9CA9}"/>
              </a:ext>
            </a:extLst>
          </p:cNvPr>
          <p:cNvSpPr/>
          <p:nvPr/>
        </p:nvSpPr>
        <p:spPr>
          <a:xfrm>
            <a:off x="6494966" y="3892743"/>
            <a:ext cx="1512000" cy="10188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nb-NO" sz="2000" dirty="0">
                <a:solidFill>
                  <a:schemeClr val="lt1"/>
                </a:solidFill>
                <a:latin typeface="+mj-lt"/>
                <a:ea typeface="+mn-ea"/>
                <a:cs typeface="+mn-cs"/>
              </a:rPr>
              <a:t>Bokført EK</a:t>
            </a:r>
          </a:p>
          <a:p>
            <a:pPr marL="0" indent="0" algn="ctr"/>
            <a:endParaRPr lang="nb-NO" sz="700" dirty="0">
              <a:solidFill>
                <a:schemeClr val="lt1"/>
              </a:solidFill>
              <a:latin typeface="+mj-lt"/>
              <a:ea typeface="+mn-ea"/>
              <a:cs typeface="+mn-cs"/>
            </a:endParaRPr>
          </a:p>
          <a:p>
            <a:pPr marL="0" indent="0" algn="ctr"/>
            <a:r>
              <a:rPr lang="nb-NO" sz="1800" b="1" dirty="0">
                <a:solidFill>
                  <a:schemeClr val="lt1"/>
                </a:solidFill>
                <a:latin typeface="+mj-lt"/>
                <a:ea typeface="+mn-ea"/>
                <a:cs typeface="+mn-cs"/>
              </a:rPr>
              <a:t>16,3</a:t>
            </a:r>
          </a:p>
        </p:txBody>
      </p:sp>
      <p:sp>
        <p:nvSpPr>
          <p:cNvPr id="7" name="Rectangle 6">
            <a:extLst>
              <a:ext uri="{FF2B5EF4-FFF2-40B4-BE49-F238E27FC236}">
                <a16:creationId xmlns:a16="http://schemas.microsoft.com/office/drawing/2014/main" id="{58E7A80B-0DD7-4DDD-8650-781D39993CAE}"/>
              </a:ext>
            </a:extLst>
          </p:cNvPr>
          <p:cNvSpPr/>
          <p:nvPr/>
        </p:nvSpPr>
        <p:spPr>
          <a:xfrm>
            <a:off x="8913538" y="2461132"/>
            <a:ext cx="1376786" cy="2476196"/>
          </a:xfrm>
          <a:prstGeom prst="rect">
            <a:avLst/>
          </a:prstGeom>
          <a:solidFill>
            <a:schemeClr val="bg1">
              <a:lumMod val="95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nb-NO" sz="2000" dirty="0">
                <a:solidFill>
                  <a:sysClr val="windowText" lastClr="000000"/>
                </a:solidFill>
                <a:latin typeface="+mj-lt"/>
                <a:ea typeface="+mn-ea"/>
                <a:cs typeface="+mn-cs"/>
              </a:rPr>
              <a:t>Markeds-verdien av egen-kapitalen</a:t>
            </a:r>
          </a:p>
          <a:p>
            <a:pPr marL="0" indent="0" algn="ctr"/>
            <a:endParaRPr lang="nb-NO" sz="2000" dirty="0">
              <a:solidFill>
                <a:sysClr val="windowText" lastClr="000000"/>
              </a:solidFill>
              <a:latin typeface="+mj-lt"/>
              <a:ea typeface="+mn-ea"/>
              <a:cs typeface="+mn-cs"/>
            </a:endParaRPr>
          </a:p>
          <a:p>
            <a:pPr marL="0" indent="0" algn="ctr"/>
            <a:r>
              <a:rPr lang="nb-NO" sz="1800" b="1" dirty="0">
                <a:solidFill>
                  <a:sysClr val="windowText" lastClr="000000"/>
                </a:solidFill>
                <a:latin typeface="+mj-lt"/>
                <a:ea typeface="+mn-ea"/>
                <a:cs typeface="+mn-cs"/>
              </a:rPr>
              <a:t>40,0</a:t>
            </a:r>
          </a:p>
        </p:txBody>
      </p:sp>
      <p:cxnSp>
        <p:nvCxnSpPr>
          <p:cNvPr id="8" name="Straight Connector 7">
            <a:extLst>
              <a:ext uri="{FF2B5EF4-FFF2-40B4-BE49-F238E27FC236}">
                <a16:creationId xmlns:a16="http://schemas.microsoft.com/office/drawing/2014/main" id="{39A6C79A-5932-473B-80B7-F0AA6C837E89}"/>
              </a:ext>
            </a:extLst>
          </p:cNvPr>
          <p:cNvCxnSpPr>
            <a:cxnSpLocks/>
          </p:cNvCxnSpPr>
          <p:nvPr/>
        </p:nvCxnSpPr>
        <p:spPr>
          <a:xfrm flipV="1">
            <a:off x="8017161" y="2451089"/>
            <a:ext cx="896377" cy="14416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35FD57-36EE-492F-9EC9-14EDB8293F00}"/>
              </a:ext>
            </a:extLst>
          </p:cNvPr>
          <p:cNvCxnSpPr>
            <a:cxnSpLocks/>
          </p:cNvCxnSpPr>
          <p:nvPr/>
        </p:nvCxnSpPr>
        <p:spPr>
          <a:xfrm>
            <a:off x="8027357" y="4930593"/>
            <a:ext cx="93556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EB4190C-9379-40F5-BA6A-FCC85F9F32B8}"/>
              </a:ext>
            </a:extLst>
          </p:cNvPr>
          <p:cNvSpPr/>
          <p:nvPr/>
        </p:nvSpPr>
        <p:spPr>
          <a:xfrm>
            <a:off x="4962575" y="2452743"/>
            <a:ext cx="1512000" cy="1440000"/>
          </a:xfrm>
          <a:prstGeom prst="rect">
            <a:avLst/>
          </a:prstGeom>
          <a:solidFill>
            <a:srgbClr val="6E9683">
              <a:alpha val="38039"/>
            </a:srgb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nb-NO" sz="2000" dirty="0">
                <a:solidFill>
                  <a:sysClr val="windowText" lastClr="000000"/>
                </a:solidFill>
                <a:latin typeface="+mj-lt"/>
                <a:ea typeface="+mn-ea"/>
                <a:cs typeface="+mn-cs"/>
              </a:rPr>
              <a:t>Merverdier </a:t>
            </a:r>
            <a:r>
              <a:rPr lang="nb-NO" sz="2000" baseline="0" dirty="0">
                <a:solidFill>
                  <a:sysClr val="windowText" lastClr="000000"/>
                </a:solidFill>
                <a:latin typeface="+mj-lt"/>
                <a:ea typeface="+mn-ea"/>
                <a:cs typeface="+mn-cs"/>
              </a:rPr>
              <a:t> eiendeler</a:t>
            </a:r>
            <a:endParaRPr lang="nb-NO" sz="2000" dirty="0">
              <a:solidFill>
                <a:sysClr val="windowText" lastClr="000000"/>
              </a:solidFill>
              <a:latin typeface="+mj-lt"/>
              <a:ea typeface="+mn-ea"/>
              <a:cs typeface="+mn-cs"/>
            </a:endParaRPr>
          </a:p>
          <a:p>
            <a:pPr marL="0" indent="0" algn="ctr"/>
            <a:endParaRPr lang="nb-NO" sz="2000" dirty="0">
              <a:solidFill>
                <a:sysClr val="windowText" lastClr="000000"/>
              </a:solidFill>
              <a:latin typeface="+mj-lt"/>
              <a:ea typeface="+mn-ea"/>
              <a:cs typeface="+mn-cs"/>
            </a:endParaRPr>
          </a:p>
          <a:p>
            <a:pPr marL="0" indent="0" algn="ctr"/>
            <a:r>
              <a:rPr lang="nb-NO" sz="1800" b="1" dirty="0">
                <a:solidFill>
                  <a:sysClr val="windowText" lastClr="000000"/>
                </a:solidFill>
                <a:latin typeface="+mj-lt"/>
                <a:ea typeface="+mn-ea"/>
                <a:cs typeface="+mn-cs"/>
              </a:rPr>
              <a:t>24,6</a:t>
            </a:r>
          </a:p>
        </p:txBody>
      </p:sp>
      <p:sp>
        <p:nvSpPr>
          <p:cNvPr id="20" name="TextBox 19">
            <a:extLst>
              <a:ext uri="{FF2B5EF4-FFF2-40B4-BE49-F238E27FC236}">
                <a16:creationId xmlns:a16="http://schemas.microsoft.com/office/drawing/2014/main" id="{FF1CBD73-5D85-4E74-B521-4B24DC9B50EC}"/>
              </a:ext>
            </a:extLst>
          </p:cNvPr>
          <p:cNvSpPr txBox="1"/>
          <p:nvPr/>
        </p:nvSpPr>
        <p:spPr>
          <a:xfrm>
            <a:off x="6474576" y="377476"/>
            <a:ext cx="4779806" cy="646331"/>
          </a:xfrm>
          <a:prstGeom prst="rect">
            <a:avLst/>
          </a:prstGeom>
          <a:noFill/>
        </p:spPr>
        <p:txBody>
          <a:bodyPr wrap="square">
            <a:spAutoFit/>
          </a:bodyPr>
          <a:lstStyle/>
          <a:p>
            <a:r>
              <a:rPr lang="en-GB" sz="1800" b="0" i="1" u="none" strike="noStrike" baseline="0" dirty="0">
                <a:solidFill>
                  <a:srgbClr val="000000"/>
                </a:solidFill>
                <a:latin typeface="Minion Pro"/>
              </a:rPr>
              <a:t>Markedsverdi Salmar ASA (01/11/22):</a:t>
            </a:r>
            <a:endParaRPr lang="en-GB" sz="1800" b="0" i="0" u="none" strike="noStrike" baseline="0" dirty="0">
              <a:solidFill>
                <a:srgbClr val="000000"/>
              </a:solidFill>
              <a:latin typeface="Minion Pro"/>
            </a:endParaRPr>
          </a:p>
          <a:p>
            <a:r>
              <a:rPr lang="nb-NO" sz="1800" b="0" i="1" u="none" strike="noStrike" baseline="0" dirty="0">
                <a:solidFill>
                  <a:srgbClr val="000000"/>
                </a:solidFill>
                <a:latin typeface="Minion Pro"/>
              </a:rPr>
              <a:t>Kr 339,60 · 117 864 000 aksjer = kr 40,0 milliarder</a:t>
            </a:r>
            <a:endParaRPr lang="en-GB" dirty="0"/>
          </a:p>
        </p:txBody>
      </p:sp>
      <p:pic>
        <p:nvPicPr>
          <p:cNvPr id="12" name="Picture 11" descr="SalMar AS - Boreal Offshore">
            <a:extLst>
              <a:ext uri="{FF2B5EF4-FFF2-40B4-BE49-F238E27FC236}">
                <a16:creationId xmlns:a16="http://schemas.microsoft.com/office/drawing/2014/main" id="{653C42C8-046E-4080-BB0C-5867A8A0F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862" y="289226"/>
            <a:ext cx="3264904" cy="16381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C569C1D-9D71-0C42-B1DA-4B186953A3D1}"/>
              </a:ext>
            </a:extLst>
          </p:cNvPr>
          <p:cNvPicPr>
            <a:picLocks noChangeAspect="1"/>
          </p:cNvPicPr>
          <p:nvPr/>
        </p:nvPicPr>
        <p:blipFill>
          <a:blip r:embed="rId3"/>
          <a:stretch>
            <a:fillRect/>
          </a:stretch>
        </p:blipFill>
        <p:spPr>
          <a:xfrm>
            <a:off x="818726" y="3267472"/>
            <a:ext cx="2610744" cy="2574783"/>
          </a:xfrm>
          <a:prstGeom prst="rect">
            <a:avLst/>
          </a:prstGeom>
        </p:spPr>
      </p:pic>
      <p:sp>
        <p:nvSpPr>
          <p:cNvPr id="11" name="TextBox 10">
            <a:extLst>
              <a:ext uri="{FF2B5EF4-FFF2-40B4-BE49-F238E27FC236}">
                <a16:creationId xmlns:a16="http://schemas.microsoft.com/office/drawing/2014/main" id="{9CAEDC3E-35DA-D8DA-2CC7-78A2E6C239C4}"/>
              </a:ext>
            </a:extLst>
          </p:cNvPr>
          <p:cNvSpPr txBox="1"/>
          <p:nvPr/>
        </p:nvSpPr>
        <p:spPr>
          <a:xfrm>
            <a:off x="8913538" y="5464861"/>
            <a:ext cx="2369655" cy="646331"/>
          </a:xfrm>
          <a:prstGeom prst="rect">
            <a:avLst/>
          </a:prstGeom>
          <a:solidFill>
            <a:schemeClr val="accent4">
              <a:lumMod val="40000"/>
              <a:lumOff val="60000"/>
            </a:schemeClr>
          </a:solidFill>
          <a:ln>
            <a:solidFill>
              <a:srgbClr val="FFC000"/>
            </a:solidFill>
          </a:ln>
        </p:spPr>
        <p:txBody>
          <a:bodyPr wrap="square">
            <a:spAutoFit/>
          </a:bodyPr>
          <a:lstStyle/>
          <a:p>
            <a:pPr marL="285750" indent="-285750">
              <a:buFont typeface="Symbol" panose="05050102010706020507" pitchFamily="18" charset="2"/>
              <a:buChar char="Þ"/>
            </a:pPr>
            <a:r>
              <a:rPr lang="en-GB" i="1" dirty="0">
                <a:solidFill>
                  <a:srgbClr val="000000"/>
                </a:solidFill>
                <a:latin typeface="Minion Pro"/>
              </a:rPr>
              <a:t>Price/Book = 2,5</a:t>
            </a:r>
          </a:p>
          <a:p>
            <a:r>
              <a:rPr lang="en-GB" i="1" dirty="0">
                <a:solidFill>
                  <a:srgbClr val="000000"/>
                </a:solidFill>
                <a:latin typeface="Minion Pro"/>
              </a:rPr>
              <a:t>      </a:t>
            </a:r>
            <a:r>
              <a:rPr lang="en-GB" sz="1400" i="1" dirty="0">
                <a:solidFill>
                  <a:srgbClr val="000000"/>
                </a:solidFill>
                <a:latin typeface="Minion Pro"/>
              </a:rPr>
              <a:t>(40,0 / 16,3)</a:t>
            </a:r>
            <a:endParaRPr lang="en-GB" i="1" dirty="0">
              <a:solidFill>
                <a:srgbClr val="000000"/>
              </a:solidFill>
              <a:latin typeface="Minion Pro"/>
            </a:endParaRPr>
          </a:p>
        </p:txBody>
      </p:sp>
    </p:spTree>
    <p:extLst>
      <p:ext uri="{BB962C8B-B14F-4D97-AF65-F5344CB8AC3E}">
        <p14:creationId xmlns:p14="http://schemas.microsoft.com/office/powerpoint/2010/main" val="409250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336057-7CC4-6047-B94A-2A1D5C3269D6}"/>
              </a:ext>
            </a:extLst>
          </p:cNvPr>
          <p:cNvSpPr/>
          <p:nvPr/>
        </p:nvSpPr>
        <p:spPr>
          <a:xfrm>
            <a:off x="7277986" y="507737"/>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1">
                    <a:lumMod val="75000"/>
                  </a:schemeClr>
                </a:solidFill>
              </a:rPr>
              <a:t>Bokført EK = US$ 7,3 milliarder</a:t>
            </a:r>
          </a:p>
        </p:txBody>
      </p:sp>
      <p:sp>
        <p:nvSpPr>
          <p:cNvPr id="14" name="Rectangle 13">
            <a:extLst>
              <a:ext uri="{FF2B5EF4-FFF2-40B4-BE49-F238E27FC236}">
                <a16:creationId xmlns:a16="http://schemas.microsoft.com/office/drawing/2014/main" id="{E0ED16CB-01DA-C1EB-FB92-7C6A15283567}"/>
              </a:ext>
            </a:extLst>
          </p:cNvPr>
          <p:cNvSpPr/>
          <p:nvPr/>
        </p:nvSpPr>
        <p:spPr>
          <a:xfrm>
            <a:off x="7838075" y="5935585"/>
            <a:ext cx="3373179" cy="38986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1">
                    <a:lumMod val="75000"/>
                  </a:schemeClr>
                </a:solidFill>
              </a:rPr>
              <a:t>P/B = 8,1/7,3 = 1,1</a:t>
            </a:r>
          </a:p>
        </p:txBody>
      </p:sp>
      <p:pic>
        <p:nvPicPr>
          <p:cNvPr id="6" name="Picture 5">
            <a:extLst>
              <a:ext uri="{FF2B5EF4-FFF2-40B4-BE49-F238E27FC236}">
                <a16:creationId xmlns:a16="http://schemas.microsoft.com/office/drawing/2014/main" id="{C022013F-5DE9-EC43-75BE-D6C8D9CEA7C3}"/>
              </a:ext>
            </a:extLst>
          </p:cNvPr>
          <p:cNvPicPr>
            <a:picLocks noChangeAspect="1"/>
          </p:cNvPicPr>
          <p:nvPr/>
        </p:nvPicPr>
        <p:blipFill>
          <a:blip r:embed="rId2"/>
          <a:stretch>
            <a:fillRect/>
          </a:stretch>
        </p:blipFill>
        <p:spPr>
          <a:xfrm>
            <a:off x="420651" y="2600179"/>
            <a:ext cx="4248150" cy="2781300"/>
          </a:xfrm>
          <a:prstGeom prst="rect">
            <a:avLst/>
          </a:prstGeom>
        </p:spPr>
      </p:pic>
      <p:pic>
        <p:nvPicPr>
          <p:cNvPr id="9" name="Picture 8">
            <a:extLst>
              <a:ext uri="{FF2B5EF4-FFF2-40B4-BE49-F238E27FC236}">
                <a16:creationId xmlns:a16="http://schemas.microsoft.com/office/drawing/2014/main" id="{561FA3AA-B737-6B3A-7B8F-644F24FFB06D}"/>
              </a:ext>
            </a:extLst>
          </p:cNvPr>
          <p:cNvPicPr>
            <a:picLocks noChangeAspect="1"/>
          </p:cNvPicPr>
          <p:nvPr/>
        </p:nvPicPr>
        <p:blipFill>
          <a:blip r:embed="rId3"/>
          <a:stretch>
            <a:fillRect/>
          </a:stretch>
        </p:blipFill>
        <p:spPr>
          <a:xfrm>
            <a:off x="4753750" y="2581129"/>
            <a:ext cx="1257300" cy="2800350"/>
          </a:xfrm>
          <a:prstGeom prst="rect">
            <a:avLst/>
          </a:prstGeom>
        </p:spPr>
      </p:pic>
      <p:pic>
        <p:nvPicPr>
          <p:cNvPr id="2050" name="Picture 2">
            <a:extLst>
              <a:ext uri="{FF2B5EF4-FFF2-40B4-BE49-F238E27FC236}">
                <a16:creationId xmlns:a16="http://schemas.microsoft.com/office/drawing/2014/main" id="{FB05BF37-D35D-49B6-6179-339EE3AAC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51" y="289218"/>
            <a:ext cx="1216763" cy="1216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lenium enriched fertilisers | Yara Booster Range | Yara UK">
            <a:extLst>
              <a:ext uri="{FF2B5EF4-FFF2-40B4-BE49-F238E27FC236}">
                <a16:creationId xmlns:a16="http://schemas.microsoft.com/office/drawing/2014/main" id="{CE328E41-B8FF-7673-A051-3C9041F7D9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4713" y="238934"/>
            <a:ext cx="2280686" cy="126704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8466FD5-3C04-FCE1-CD03-16F35DACF371}"/>
              </a:ext>
            </a:extLst>
          </p:cNvPr>
          <p:cNvSpPr/>
          <p:nvPr/>
        </p:nvSpPr>
        <p:spPr>
          <a:xfrm>
            <a:off x="7277986" y="1809782"/>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err="1">
                <a:solidFill>
                  <a:schemeClr val="accent1">
                    <a:lumMod val="75000"/>
                  </a:schemeClr>
                </a:solidFill>
              </a:rPr>
              <a:t>Børskurs</a:t>
            </a:r>
            <a:r>
              <a:rPr lang="en-GB" sz="2000" b="1" dirty="0">
                <a:solidFill>
                  <a:schemeClr val="accent1">
                    <a:lumMod val="75000"/>
                  </a:schemeClr>
                </a:solidFill>
              </a:rPr>
              <a:t> 30.09.24: kr 332</a:t>
            </a:r>
          </a:p>
        </p:txBody>
      </p:sp>
      <p:sp>
        <p:nvSpPr>
          <p:cNvPr id="19" name="Rectangle 18">
            <a:extLst>
              <a:ext uri="{FF2B5EF4-FFF2-40B4-BE49-F238E27FC236}">
                <a16:creationId xmlns:a16="http://schemas.microsoft.com/office/drawing/2014/main" id="{B31F52AF-87FF-9529-A3F0-AFEEE5FE246A}"/>
              </a:ext>
            </a:extLst>
          </p:cNvPr>
          <p:cNvSpPr/>
          <p:nvPr/>
        </p:nvSpPr>
        <p:spPr>
          <a:xfrm>
            <a:off x="7277986" y="2370206"/>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2000" b="1" dirty="0">
                <a:solidFill>
                  <a:schemeClr val="accent1">
                    <a:lumMod val="75000"/>
                  </a:schemeClr>
                </a:solidFill>
              </a:rPr>
              <a:t>Antall aksjer: 254 725 627</a:t>
            </a:r>
          </a:p>
        </p:txBody>
      </p:sp>
      <p:sp>
        <p:nvSpPr>
          <p:cNvPr id="20" name="Rectangle 19">
            <a:extLst>
              <a:ext uri="{FF2B5EF4-FFF2-40B4-BE49-F238E27FC236}">
                <a16:creationId xmlns:a16="http://schemas.microsoft.com/office/drawing/2014/main" id="{A5EE131B-F4BE-35D0-1C16-39FCB8F641B0}"/>
              </a:ext>
            </a:extLst>
          </p:cNvPr>
          <p:cNvSpPr/>
          <p:nvPr/>
        </p:nvSpPr>
        <p:spPr>
          <a:xfrm>
            <a:off x="7277986" y="3335112"/>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1">
                    <a:lumMod val="75000"/>
                  </a:schemeClr>
                </a:solidFill>
              </a:rPr>
              <a:t>Markedsverdi EK = NOK 85 milliarder</a:t>
            </a:r>
          </a:p>
        </p:txBody>
      </p:sp>
      <p:sp>
        <p:nvSpPr>
          <p:cNvPr id="21" name="Arrow: Down 20">
            <a:extLst>
              <a:ext uri="{FF2B5EF4-FFF2-40B4-BE49-F238E27FC236}">
                <a16:creationId xmlns:a16="http://schemas.microsoft.com/office/drawing/2014/main" id="{E7078EA3-A15F-26E2-FF98-757045868E92}"/>
              </a:ext>
            </a:extLst>
          </p:cNvPr>
          <p:cNvSpPr/>
          <p:nvPr/>
        </p:nvSpPr>
        <p:spPr>
          <a:xfrm>
            <a:off x="8810826" y="2883449"/>
            <a:ext cx="1427679" cy="389862"/>
          </a:xfrm>
          <a:prstGeom prst="down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6F211662-781C-708F-61F9-169D2D7A644E}"/>
              </a:ext>
            </a:extLst>
          </p:cNvPr>
          <p:cNvSpPr/>
          <p:nvPr/>
        </p:nvSpPr>
        <p:spPr>
          <a:xfrm>
            <a:off x="7277986" y="5012399"/>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1">
                    <a:lumMod val="75000"/>
                  </a:schemeClr>
                </a:solidFill>
              </a:rPr>
              <a:t>Markedsverdi EK = US$ 8,1 milliarder</a:t>
            </a:r>
          </a:p>
        </p:txBody>
      </p:sp>
      <p:sp>
        <p:nvSpPr>
          <p:cNvPr id="23" name="Arrow: Down 22">
            <a:extLst>
              <a:ext uri="{FF2B5EF4-FFF2-40B4-BE49-F238E27FC236}">
                <a16:creationId xmlns:a16="http://schemas.microsoft.com/office/drawing/2014/main" id="{5E1A99C0-9398-CF38-3941-7F7A873CC9FA}"/>
              </a:ext>
            </a:extLst>
          </p:cNvPr>
          <p:cNvSpPr/>
          <p:nvPr/>
        </p:nvSpPr>
        <p:spPr>
          <a:xfrm>
            <a:off x="8810826" y="4563691"/>
            <a:ext cx="1427679" cy="389862"/>
          </a:xfrm>
          <a:prstGeom prst="down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8F6DB33-ED65-BEF4-A327-96D2931FC7F1}"/>
              </a:ext>
            </a:extLst>
          </p:cNvPr>
          <p:cNvSpPr/>
          <p:nvPr/>
        </p:nvSpPr>
        <p:spPr>
          <a:xfrm>
            <a:off x="7277986" y="4089213"/>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1">
                    <a:lumMod val="75000"/>
                  </a:schemeClr>
                </a:solidFill>
              </a:rPr>
              <a:t>US$/NOK = 10,5</a:t>
            </a:r>
          </a:p>
        </p:txBody>
      </p:sp>
    </p:spTree>
    <p:extLst>
      <p:ext uri="{BB962C8B-B14F-4D97-AF65-F5344CB8AC3E}">
        <p14:creationId xmlns:p14="http://schemas.microsoft.com/office/powerpoint/2010/main" val="3247120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0" grpId="0" animBg="1"/>
      <p:bldP spid="21" grpId="0" animBg="1"/>
      <p:bldP spid="22" grpId="0" animBg="1"/>
      <p:bldP spid="23"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ED16CB-01DA-C1EB-FB92-7C6A15283567}"/>
              </a:ext>
            </a:extLst>
          </p:cNvPr>
          <p:cNvSpPr/>
          <p:nvPr/>
        </p:nvSpPr>
        <p:spPr>
          <a:xfrm>
            <a:off x="7838075" y="4300018"/>
            <a:ext cx="3373179" cy="38986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1">
                    <a:lumMod val="75000"/>
                  </a:schemeClr>
                </a:solidFill>
              </a:rPr>
              <a:t>P/B = 12,6/5,7 = 2,2</a:t>
            </a:r>
          </a:p>
        </p:txBody>
      </p:sp>
      <p:pic>
        <p:nvPicPr>
          <p:cNvPr id="5" name="Picture 4">
            <a:extLst>
              <a:ext uri="{FF2B5EF4-FFF2-40B4-BE49-F238E27FC236}">
                <a16:creationId xmlns:a16="http://schemas.microsoft.com/office/drawing/2014/main" id="{AED4AF29-DABD-41B0-A81E-991F450F3507}"/>
              </a:ext>
            </a:extLst>
          </p:cNvPr>
          <p:cNvPicPr>
            <a:picLocks noChangeAspect="1"/>
          </p:cNvPicPr>
          <p:nvPr/>
        </p:nvPicPr>
        <p:blipFill>
          <a:blip r:embed="rId2"/>
          <a:stretch>
            <a:fillRect/>
          </a:stretch>
        </p:blipFill>
        <p:spPr>
          <a:xfrm>
            <a:off x="1808898" y="0"/>
            <a:ext cx="2577442" cy="6858000"/>
          </a:xfrm>
          <a:prstGeom prst="rect">
            <a:avLst/>
          </a:prstGeom>
        </p:spPr>
      </p:pic>
      <p:pic>
        <p:nvPicPr>
          <p:cNvPr id="8" name="Picture 7">
            <a:extLst>
              <a:ext uri="{FF2B5EF4-FFF2-40B4-BE49-F238E27FC236}">
                <a16:creationId xmlns:a16="http://schemas.microsoft.com/office/drawing/2014/main" id="{56F17E20-A068-A975-AC8A-AF53FBFAD3A6}"/>
              </a:ext>
            </a:extLst>
          </p:cNvPr>
          <p:cNvPicPr>
            <a:picLocks noChangeAspect="1"/>
          </p:cNvPicPr>
          <p:nvPr/>
        </p:nvPicPr>
        <p:blipFill>
          <a:blip r:embed="rId3"/>
          <a:stretch>
            <a:fillRect/>
          </a:stretch>
        </p:blipFill>
        <p:spPr>
          <a:xfrm>
            <a:off x="4518669" y="-31899"/>
            <a:ext cx="943089" cy="6858000"/>
          </a:xfrm>
          <a:prstGeom prst="rect">
            <a:avLst/>
          </a:prstGeom>
        </p:spPr>
      </p:pic>
      <p:pic>
        <p:nvPicPr>
          <p:cNvPr id="3074" name="Picture 2" descr="Norwegian moderniserer logo og visuell profil | Norwegian">
            <a:extLst>
              <a:ext uri="{FF2B5EF4-FFF2-40B4-BE49-F238E27FC236}">
                <a16:creationId xmlns:a16="http://schemas.microsoft.com/office/drawing/2014/main" id="{6709E200-E39F-B778-AEE9-D32C6803E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199" y="297712"/>
            <a:ext cx="1265624" cy="126562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0333EB0-7AA1-2546-8AF4-6519987FCC6D}"/>
              </a:ext>
            </a:extLst>
          </p:cNvPr>
          <p:cNvSpPr/>
          <p:nvPr/>
        </p:nvSpPr>
        <p:spPr>
          <a:xfrm>
            <a:off x="7277986" y="507737"/>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1">
                    <a:lumMod val="75000"/>
                  </a:schemeClr>
                </a:solidFill>
              </a:rPr>
              <a:t>Bokført EK = NOK 5,7 milliarder</a:t>
            </a:r>
          </a:p>
        </p:txBody>
      </p:sp>
      <p:cxnSp>
        <p:nvCxnSpPr>
          <p:cNvPr id="11" name="Straight Arrow Connector 10">
            <a:extLst>
              <a:ext uri="{FF2B5EF4-FFF2-40B4-BE49-F238E27FC236}">
                <a16:creationId xmlns:a16="http://schemas.microsoft.com/office/drawing/2014/main" id="{59493957-7304-4D0D-1D11-717BB4FD6EE3}"/>
              </a:ext>
            </a:extLst>
          </p:cNvPr>
          <p:cNvCxnSpPr>
            <a:cxnSpLocks/>
          </p:cNvCxnSpPr>
          <p:nvPr/>
        </p:nvCxnSpPr>
        <p:spPr>
          <a:xfrm flipV="1">
            <a:off x="5461758" y="680484"/>
            <a:ext cx="2151154" cy="3317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B81CB2-BE51-91EA-6A3E-316961618082}"/>
              </a:ext>
            </a:extLst>
          </p:cNvPr>
          <p:cNvSpPr/>
          <p:nvPr/>
        </p:nvSpPr>
        <p:spPr>
          <a:xfrm>
            <a:off x="7277986" y="1809782"/>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err="1">
                <a:solidFill>
                  <a:schemeClr val="accent1">
                    <a:lumMod val="75000"/>
                  </a:schemeClr>
                </a:solidFill>
              </a:rPr>
              <a:t>Børskurs</a:t>
            </a:r>
            <a:r>
              <a:rPr lang="en-GB" sz="2000" b="1" dirty="0">
                <a:solidFill>
                  <a:schemeClr val="accent1">
                    <a:lumMod val="75000"/>
                  </a:schemeClr>
                </a:solidFill>
              </a:rPr>
              <a:t> 30.09.24: kr 12,90</a:t>
            </a:r>
          </a:p>
        </p:txBody>
      </p:sp>
      <p:sp>
        <p:nvSpPr>
          <p:cNvPr id="15" name="Rectangle 14">
            <a:extLst>
              <a:ext uri="{FF2B5EF4-FFF2-40B4-BE49-F238E27FC236}">
                <a16:creationId xmlns:a16="http://schemas.microsoft.com/office/drawing/2014/main" id="{3CB885C5-ACFA-BB44-BEDB-97599203C117}"/>
              </a:ext>
            </a:extLst>
          </p:cNvPr>
          <p:cNvSpPr/>
          <p:nvPr/>
        </p:nvSpPr>
        <p:spPr>
          <a:xfrm>
            <a:off x="7277986" y="2370206"/>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2000" b="1" dirty="0">
                <a:solidFill>
                  <a:schemeClr val="accent1">
                    <a:lumMod val="75000"/>
                  </a:schemeClr>
                </a:solidFill>
              </a:rPr>
              <a:t>Antall aksjer: ca. 980 millioner</a:t>
            </a:r>
          </a:p>
        </p:txBody>
      </p:sp>
      <p:sp>
        <p:nvSpPr>
          <p:cNvPr id="16" name="Rectangle 15">
            <a:extLst>
              <a:ext uri="{FF2B5EF4-FFF2-40B4-BE49-F238E27FC236}">
                <a16:creationId xmlns:a16="http://schemas.microsoft.com/office/drawing/2014/main" id="{B495EE5C-D470-C072-8242-F244B1EFB892}"/>
              </a:ext>
            </a:extLst>
          </p:cNvPr>
          <p:cNvSpPr/>
          <p:nvPr/>
        </p:nvSpPr>
        <p:spPr>
          <a:xfrm>
            <a:off x="7277986" y="3335112"/>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1">
                    <a:lumMod val="75000"/>
                  </a:schemeClr>
                </a:solidFill>
              </a:rPr>
              <a:t>Markedsverdi EK = NOK 12,6 milliarder</a:t>
            </a:r>
          </a:p>
        </p:txBody>
      </p:sp>
      <p:sp>
        <p:nvSpPr>
          <p:cNvPr id="17" name="Arrow: Down 16">
            <a:extLst>
              <a:ext uri="{FF2B5EF4-FFF2-40B4-BE49-F238E27FC236}">
                <a16:creationId xmlns:a16="http://schemas.microsoft.com/office/drawing/2014/main" id="{3430F9FD-FC10-E81B-BAC5-14036E621216}"/>
              </a:ext>
            </a:extLst>
          </p:cNvPr>
          <p:cNvSpPr/>
          <p:nvPr/>
        </p:nvSpPr>
        <p:spPr>
          <a:xfrm>
            <a:off x="8810826" y="2883449"/>
            <a:ext cx="1427679" cy="389862"/>
          </a:xfrm>
          <a:prstGeom prst="down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4281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rt bilde">
            <a:extLst>
              <a:ext uri="{FF2B5EF4-FFF2-40B4-BE49-F238E27FC236}">
                <a16:creationId xmlns:a16="http://schemas.microsoft.com/office/drawing/2014/main" id="{933FF8EF-B1DC-512B-6D03-050EC6E77B7E}"/>
              </a:ext>
            </a:extLst>
          </p:cNvPr>
          <p:cNvPicPr>
            <a:picLocks noChangeAspect="1"/>
          </p:cNvPicPr>
          <p:nvPr/>
        </p:nvPicPr>
        <p:blipFill>
          <a:blip r:embed="rId3"/>
          <a:srcRect/>
          <a:stretch>
            <a:fillRect/>
          </a:stretch>
        </p:blipFill>
        <p:spPr>
          <a:xfrm>
            <a:off x="5929168" y="575198"/>
            <a:ext cx="4467601" cy="3723002"/>
          </a:xfrm>
          <a:prstGeom prst="rect">
            <a:avLst/>
          </a:prstGeom>
          <a:solidFill>
            <a:srgbClr val="F8F9FA"/>
          </a:solidFill>
          <a:ln>
            <a:noFill/>
          </a:ln>
          <a:effectLst>
            <a:outerShdw dist="35921" dir="2700000" algn="ctr" rotWithShape="0">
              <a:schemeClr val="bg2"/>
            </a:outerShdw>
          </a:effectLst>
        </p:spPr>
      </p:pic>
      <p:pic>
        <p:nvPicPr>
          <p:cNvPr id="3" name="Picture 8" descr="Relatert bilde">
            <a:extLst>
              <a:ext uri="{FF2B5EF4-FFF2-40B4-BE49-F238E27FC236}">
                <a16:creationId xmlns:a16="http://schemas.microsoft.com/office/drawing/2014/main" id="{1BFCDBC6-FC77-8383-30D1-614A9842DA3E}"/>
              </a:ext>
            </a:extLst>
          </p:cNvPr>
          <p:cNvPicPr>
            <a:picLocks noChangeAspect="1"/>
          </p:cNvPicPr>
          <p:nvPr/>
        </p:nvPicPr>
        <p:blipFill>
          <a:blip r:embed="rId4"/>
          <a:srcRect/>
          <a:stretch>
            <a:fillRect/>
          </a:stretch>
        </p:blipFill>
        <p:spPr>
          <a:xfrm>
            <a:off x="667601" y="464071"/>
            <a:ext cx="5133977" cy="3961720"/>
          </a:xfrm>
          <a:prstGeom prst="rect">
            <a:avLst/>
          </a:prstGeom>
          <a:noFill/>
          <a:ln cap="flat">
            <a:noFill/>
          </a:ln>
        </p:spPr>
      </p:pic>
      <p:sp>
        <p:nvSpPr>
          <p:cNvPr id="4" name="Rektangel 4">
            <a:extLst>
              <a:ext uri="{FF2B5EF4-FFF2-40B4-BE49-F238E27FC236}">
                <a16:creationId xmlns:a16="http://schemas.microsoft.com/office/drawing/2014/main" id="{08C7B1CD-8D50-A80E-D829-89AD58F4A067}"/>
              </a:ext>
            </a:extLst>
          </p:cNvPr>
          <p:cNvSpPr/>
          <p:nvPr/>
        </p:nvSpPr>
        <p:spPr>
          <a:xfrm>
            <a:off x="549096" y="4452165"/>
            <a:ext cx="10252242" cy="430731"/>
          </a:xfrm>
          <a:prstGeom prst="rect">
            <a:avLst/>
          </a:prstGeom>
          <a:noFill/>
          <a:ln cap="flat">
            <a:noFill/>
            <a:prstDash val="solid"/>
          </a:ln>
        </p:spPr>
        <p:txBody>
          <a:bodyPr vert="horz" wrap="square" lIns="91412" tIns="45706" rIns="91412" bIns="45706" anchor="t" anchorCtr="0" compatLnSpc="1">
            <a:spAutoFit/>
          </a:bodyPr>
          <a:lstStyle/>
          <a:p>
            <a:pPr algn="ctr" defTabSz="914103">
              <a:defRPr sz="1800" b="0" i="0" u="none" strike="noStrike" kern="0" cap="none" spc="0" baseline="0">
                <a:solidFill>
                  <a:srgbClr val="000000"/>
                </a:solidFill>
                <a:uFillTx/>
              </a:defRPr>
            </a:pPr>
            <a:r>
              <a:rPr lang="it-IT" sz="2199" dirty="0">
                <a:solidFill>
                  <a:srgbClr val="000000"/>
                </a:solidFill>
                <a:latin typeface="Algerian" pitchFamily="82"/>
              </a:rPr>
              <a:t>Summa de Arthmetica, Geometria, PropOrtioni et Proportionalita</a:t>
            </a:r>
            <a:endParaRPr lang="nb-NO" sz="2199" dirty="0">
              <a:solidFill>
                <a:srgbClr val="000000"/>
              </a:solidFill>
              <a:latin typeface="Algerian" pitchFamily="82"/>
            </a:endParaRPr>
          </a:p>
        </p:txBody>
      </p:sp>
      <p:sp>
        <p:nvSpPr>
          <p:cNvPr id="5" name="Rectangle 1">
            <a:extLst>
              <a:ext uri="{FF2B5EF4-FFF2-40B4-BE49-F238E27FC236}">
                <a16:creationId xmlns:a16="http://schemas.microsoft.com/office/drawing/2014/main" id="{09E4DD7D-7FF8-7A92-CDCD-62A93ABFEB73}"/>
              </a:ext>
            </a:extLst>
          </p:cNvPr>
          <p:cNvSpPr>
            <a:spLocks noChangeArrowheads="1"/>
          </p:cNvSpPr>
          <p:nvPr/>
        </p:nvSpPr>
        <p:spPr bwMode="auto">
          <a:xfrm>
            <a:off x="969080" y="5067697"/>
            <a:ext cx="9664995" cy="1085561"/>
          </a:xfrm>
          <a:prstGeom prst="rect">
            <a:avLst/>
          </a:prstGeom>
          <a:solidFill>
            <a:srgbClr val="F8F9FA"/>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11109" rIns="0" bIns="-11109"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nb-NO" altLang="en-US" sz="2400" b="0" i="0" u="none" strike="noStrike" cap="none" normalizeH="0" baseline="0" dirty="0">
                <a:ln>
                  <a:noFill/>
                </a:ln>
                <a:solidFill>
                  <a:srgbClr val="202124"/>
                </a:solidFill>
                <a:effectLst/>
                <a:latin typeface="inherit"/>
              </a:rPr>
              <a:t>Fransiskanermunken Luca Pacioli (1445–1517) var den første som beskrev prinsippene for det dobbelte bokholderi som lever i beste velgående i dag. Han beskrev systemet i 1494. </a:t>
            </a:r>
            <a:r>
              <a:rPr lang="nb-NO" altLang="en-US" sz="2400" dirty="0">
                <a:solidFill>
                  <a:srgbClr val="202124"/>
                </a:solidFill>
                <a:latin typeface="inherit"/>
              </a:rPr>
              <a:t>O</a:t>
            </a:r>
            <a:r>
              <a:rPr kumimoji="0" lang="nb-NO" altLang="en-US" sz="2400" b="0" i="0" u="none" strike="noStrike" cap="none" normalizeH="0" baseline="0" dirty="0">
                <a:ln>
                  <a:noFill/>
                </a:ln>
                <a:solidFill>
                  <a:srgbClr val="202124"/>
                </a:solidFill>
                <a:effectLst/>
                <a:latin typeface="inherit"/>
              </a:rPr>
              <a:t>mtalt som bokføringens far.</a:t>
            </a:r>
            <a:endParaRPr kumimoji="0" lang="nb-NO"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ED16CB-01DA-C1EB-FB92-7C6A15283567}"/>
              </a:ext>
            </a:extLst>
          </p:cNvPr>
          <p:cNvSpPr/>
          <p:nvPr/>
        </p:nvSpPr>
        <p:spPr>
          <a:xfrm>
            <a:off x="7838075" y="4300018"/>
            <a:ext cx="3373179" cy="389862"/>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accent1">
                    <a:lumMod val="75000"/>
                  </a:schemeClr>
                </a:solidFill>
              </a:rPr>
              <a:t>P/B = 2 940/58 = 51</a:t>
            </a:r>
          </a:p>
        </p:txBody>
      </p:sp>
      <p:sp>
        <p:nvSpPr>
          <p:cNvPr id="10" name="Rectangle 9">
            <a:extLst>
              <a:ext uri="{FF2B5EF4-FFF2-40B4-BE49-F238E27FC236}">
                <a16:creationId xmlns:a16="http://schemas.microsoft.com/office/drawing/2014/main" id="{50333EB0-7AA1-2546-8AF4-6519987FCC6D}"/>
              </a:ext>
            </a:extLst>
          </p:cNvPr>
          <p:cNvSpPr/>
          <p:nvPr/>
        </p:nvSpPr>
        <p:spPr>
          <a:xfrm>
            <a:off x="7277986" y="507737"/>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1">
                    <a:lumMod val="75000"/>
                  </a:schemeClr>
                </a:solidFill>
              </a:rPr>
              <a:t>Bokført EK = US$ 58 milliarder</a:t>
            </a:r>
          </a:p>
        </p:txBody>
      </p:sp>
      <p:cxnSp>
        <p:nvCxnSpPr>
          <p:cNvPr id="11" name="Straight Arrow Connector 10">
            <a:extLst>
              <a:ext uri="{FF2B5EF4-FFF2-40B4-BE49-F238E27FC236}">
                <a16:creationId xmlns:a16="http://schemas.microsoft.com/office/drawing/2014/main" id="{59493957-7304-4D0D-1D11-717BB4FD6EE3}"/>
              </a:ext>
            </a:extLst>
          </p:cNvPr>
          <p:cNvCxnSpPr>
            <a:cxnSpLocks/>
          </p:cNvCxnSpPr>
          <p:nvPr/>
        </p:nvCxnSpPr>
        <p:spPr>
          <a:xfrm flipV="1">
            <a:off x="5251599" y="680484"/>
            <a:ext cx="2361313" cy="5380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B81CB2-BE51-91EA-6A3E-316961618082}"/>
              </a:ext>
            </a:extLst>
          </p:cNvPr>
          <p:cNvSpPr/>
          <p:nvPr/>
        </p:nvSpPr>
        <p:spPr>
          <a:xfrm>
            <a:off x="7277986" y="1809782"/>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err="1">
                <a:solidFill>
                  <a:schemeClr val="accent1">
                    <a:lumMod val="75000"/>
                  </a:schemeClr>
                </a:solidFill>
              </a:rPr>
              <a:t>Børskurs</a:t>
            </a:r>
            <a:r>
              <a:rPr lang="en-GB" sz="2000" b="1" dirty="0">
                <a:solidFill>
                  <a:schemeClr val="accent1">
                    <a:lumMod val="75000"/>
                  </a:schemeClr>
                </a:solidFill>
              </a:rPr>
              <a:t> 30.09.24: US$ 120,50</a:t>
            </a:r>
          </a:p>
        </p:txBody>
      </p:sp>
      <p:sp>
        <p:nvSpPr>
          <p:cNvPr id="15" name="Rectangle 14">
            <a:extLst>
              <a:ext uri="{FF2B5EF4-FFF2-40B4-BE49-F238E27FC236}">
                <a16:creationId xmlns:a16="http://schemas.microsoft.com/office/drawing/2014/main" id="{3CB885C5-ACFA-BB44-BEDB-97599203C117}"/>
              </a:ext>
            </a:extLst>
          </p:cNvPr>
          <p:cNvSpPr/>
          <p:nvPr/>
        </p:nvSpPr>
        <p:spPr>
          <a:xfrm>
            <a:off x="7277986" y="2370206"/>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b-NO" sz="2000" b="1" dirty="0">
                <a:solidFill>
                  <a:schemeClr val="accent1">
                    <a:lumMod val="75000"/>
                  </a:schemeClr>
                </a:solidFill>
              </a:rPr>
              <a:t>Antall aksjer: ca. 24,6 milliarder</a:t>
            </a:r>
          </a:p>
        </p:txBody>
      </p:sp>
      <p:sp>
        <p:nvSpPr>
          <p:cNvPr id="16" name="Rectangle 15">
            <a:extLst>
              <a:ext uri="{FF2B5EF4-FFF2-40B4-BE49-F238E27FC236}">
                <a16:creationId xmlns:a16="http://schemas.microsoft.com/office/drawing/2014/main" id="{B495EE5C-D470-C072-8242-F244B1EFB892}"/>
              </a:ext>
            </a:extLst>
          </p:cNvPr>
          <p:cNvSpPr/>
          <p:nvPr/>
        </p:nvSpPr>
        <p:spPr>
          <a:xfrm>
            <a:off x="7277986" y="3335112"/>
            <a:ext cx="4493363" cy="3898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1">
                    <a:lumMod val="75000"/>
                  </a:schemeClr>
                </a:solidFill>
              </a:rPr>
              <a:t>Markedsverdi EK = US$ 2 940 milliarder</a:t>
            </a:r>
          </a:p>
        </p:txBody>
      </p:sp>
      <p:sp>
        <p:nvSpPr>
          <p:cNvPr id="17" name="Arrow: Down 16">
            <a:extLst>
              <a:ext uri="{FF2B5EF4-FFF2-40B4-BE49-F238E27FC236}">
                <a16:creationId xmlns:a16="http://schemas.microsoft.com/office/drawing/2014/main" id="{3430F9FD-FC10-E81B-BAC5-14036E621216}"/>
              </a:ext>
            </a:extLst>
          </p:cNvPr>
          <p:cNvSpPr/>
          <p:nvPr/>
        </p:nvSpPr>
        <p:spPr>
          <a:xfrm>
            <a:off x="8810826" y="2883449"/>
            <a:ext cx="1427679" cy="389862"/>
          </a:xfrm>
          <a:prstGeom prst="down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a:extLst>
              <a:ext uri="{FF2B5EF4-FFF2-40B4-BE49-F238E27FC236}">
                <a16:creationId xmlns:a16="http://schemas.microsoft.com/office/drawing/2014/main" id="{624A2104-3C61-04E3-0183-1B372A599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001" y="223838"/>
            <a:ext cx="1437126" cy="10627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ptops and PC Desktops with RTX Graphics | NVIDIA Studio">
            <a:extLst>
              <a:ext uri="{FF2B5EF4-FFF2-40B4-BE49-F238E27FC236}">
                <a16:creationId xmlns:a16="http://schemas.microsoft.com/office/drawing/2014/main" id="{4FA1E24B-38DD-3BEC-C15A-9EAA209F2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441" y="195098"/>
            <a:ext cx="1938503" cy="10920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AC53D6-43F5-55B9-8CB6-04E5708F0014}"/>
              </a:ext>
            </a:extLst>
          </p:cNvPr>
          <p:cNvSpPr txBox="1"/>
          <p:nvPr/>
        </p:nvSpPr>
        <p:spPr>
          <a:xfrm>
            <a:off x="4149355" y="195098"/>
            <a:ext cx="2945219" cy="646331"/>
          </a:xfrm>
          <a:prstGeom prst="rect">
            <a:avLst/>
          </a:prstGeom>
          <a:noFill/>
        </p:spPr>
        <p:txBody>
          <a:bodyPr wrap="square">
            <a:spAutoFit/>
          </a:bodyPr>
          <a:lstStyle/>
          <a:p>
            <a:r>
              <a:rPr lang="nb-NO" dirty="0"/>
              <a:t>Grafikkort, databehandling, AI, spill, maskinlæring, mm.</a:t>
            </a:r>
          </a:p>
        </p:txBody>
      </p:sp>
      <p:pic>
        <p:nvPicPr>
          <p:cNvPr id="9" name="Picture 8">
            <a:extLst>
              <a:ext uri="{FF2B5EF4-FFF2-40B4-BE49-F238E27FC236}">
                <a16:creationId xmlns:a16="http://schemas.microsoft.com/office/drawing/2014/main" id="{4BA3F275-5974-491F-DD15-AEC38B38C5FF}"/>
              </a:ext>
            </a:extLst>
          </p:cNvPr>
          <p:cNvPicPr>
            <a:picLocks noChangeAspect="1"/>
          </p:cNvPicPr>
          <p:nvPr/>
        </p:nvPicPr>
        <p:blipFill>
          <a:blip r:embed="rId4"/>
          <a:stretch>
            <a:fillRect/>
          </a:stretch>
        </p:blipFill>
        <p:spPr>
          <a:xfrm>
            <a:off x="299209" y="1935206"/>
            <a:ext cx="3046611" cy="4506445"/>
          </a:xfrm>
          <a:prstGeom prst="rect">
            <a:avLst/>
          </a:prstGeom>
        </p:spPr>
      </p:pic>
      <p:pic>
        <p:nvPicPr>
          <p:cNvPr id="18" name="Picture 17">
            <a:extLst>
              <a:ext uri="{FF2B5EF4-FFF2-40B4-BE49-F238E27FC236}">
                <a16:creationId xmlns:a16="http://schemas.microsoft.com/office/drawing/2014/main" id="{2592D56C-2386-1B2D-559A-AA2C5E8A126C}"/>
              </a:ext>
            </a:extLst>
          </p:cNvPr>
          <p:cNvPicPr>
            <a:picLocks noChangeAspect="1"/>
          </p:cNvPicPr>
          <p:nvPr/>
        </p:nvPicPr>
        <p:blipFill>
          <a:blip r:embed="rId5"/>
          <a:stretch>
            <a:fillRect/>
          </a:stretch>
        </p:blipFill>
        <p:spPr>
          <a:xfrm>
            <a:off x="3481772" y="2158385"/>
            <a:ext cx="1722253" cy="4283266"/>
          </a:xfrm>
          <a:prstGeom prst="rect">
            <a:avLst/>
          </a:prstGeom>
        </p:spPr>
      </p:pic>
    </p:spTree>
    <p:extLst>
      <p:ext uri="{BB962C8B-B14F-4D97-AF65-F5344CB8AC3E}">
        <p14:creationId xmlns:p14="http://schemas.microsoft.com/office/powerpoint/2010/main" val="254727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ircle(in)">
                                      <p:cBhvr>
                                        <p:cTn id="22" dur="20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5" grpId="0" animBg="1"/>
      <p:bldP spid="16"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ED00E9B-DBB9-9C44-999E-F6BB816F2482}"/>
              </a:ext>
            </a:extLst>
          </p:cNvPr>
          <p:cNvSpPr>
            <a:spLocks noGrp="1"/>
          </p:cNvSpPr>
          <p:nvPr>
            <p:ph type="body" sz="quarter" idx="13"/>
          </p:nvPr>
        </p:nvSpPr>
        <p:spPr>
          <a:xfrm>
            <a:off x="1277416" y="2116137"/>
            <a:ext cx="10363200" cy="1184275"/>
          </a:xfrm>
        </p:spPr>
        <p:txBody>
          <a:bodyPr>
            <a:normAutofit lnSpcReduction="10000"/>
          </a:bodyPr>
          <a:lstStyle/>
          <a:p>
            <a:pPr marL="0" indent="0">
              <a:buNone/>
            </a:pPr>
            <a:r>
              <a:rPr lang="nb-NO" sz="8000" dirty="0"/>
              <a:t>Bærekraftsrapportering</a:t>
            </a:r>
            <a:endParaRPr lang="en-NO" sz="8000" dirty="0"/>
          </a:p>
        </p:txBody>
      </p:sp>
    </p:spTree>
    <p:extLst>
      <p:ext uri="{BB962C8B-B14F-4D97-AF65-F5344CB8AC3E}">
        <p14:creationId xmlns:p14="http://schemas.microsoft.com/office/powerpoint/2010/main" val="2638208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57B0A9-FAE7-45A7-C51C-9369BE9E4505}"/>
              </a:ext>
            </a:extLst>
          </p:cNvPr>
          <p:cNvSpPr txBox="1"/>
          <p:nvPr/>
        </p:nvSpPr>
        <p:spPr>
          <a:xfrm>
            <a:off x="499730" y="101237"/>
            <a:ext cx="10962168" cy="707886"/>
          </a:xfrm>
          <a:prstGeom prst="rect">
            <a:avLst/>
          </a:prstGeom>
          <a:noFill/>
        </p:spPr>
        <p:txBody>
          <a:bodyPr wrap="square">
            <a:spAutoFit/>
          </a:bodyPr>
          <a:lstStyle/>
          <a:p>
            <a:r>
              <a:rPr lang="nb-NO" sz="4000" b="0" i="0" u="none" strike="noStrike" baseline="0" dirty="0">
                <a:solidFill>
                  <a:srgbClr val="41723A"/>
                </a:solidFill>
                <a:latin typeface="Whitney-Semibold"/>
              </a:rPr>
              <a:t>Ulike motiver for bærekraftig ledelse og drift</a:t>
            </a:r>
          </a:p>
        </p:txBody>
      </p:sp>
      <p:cxnSp>
        <p:nvCxnSpPr>
          <p:cNvPr id="6" name="Straight Connector 5">
            <a:extLst>
              <a:ext uri="{FF2B5EF4-FFF2-40B4-BE49-F238E27FC236}">
                <a16:creationId xmlns:a16="http://schemas.microsoft.com/office/drawing/2014/main" id="{0013D169-8BEC-EE2E-532B-9B9EDEB8ACA5}"/>
              </a:ext>
            </a:extLst>
          </p:cNvPr>
          <p:cNvCxnSpPr/>
          <p:nvPr/>
        </p:nvCxnSpPr>
        <p:spPr>
          <a:xfrm>
            <a:off x="499730" y="834017"/>
            <a:ext cx="10962168"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A15DB01-D06A-C59B-8C5C-01361D3F4CED}"/>
              </a:ext>
            </a:extLst>
          </p:cNvPr>
          <p:cNvPicPr>
            <a:picLocks noChangeAspect="1"/>
          </p:cNvPicPr>
          <p:nvPr/>
        </p:nvPicPr>
        <p:blipFill>
          <a:blip r:embed="rId2"/>
          <a:stretch>
            <a:fillRect/>
          </a:stretch>
        </p:blipFill>
        <p:spPr>
          <a:xfrm>
            <a:off x="434162" y="1952356"/>
            <a:ext cx="3716221" cy="2994306"/>
          </a:xfrm>
          <a:prstGeom prst="rect">
            <a:avLst/>
          </a:prstGeom>
        </p:spPr>
      </p:pic>
      <p:pic>
        <p:nvPicPr>
          <p:cNvPr id="12" name="Picture 11">
            <a:extLst>
              <a:ext uri="{FF2B5EF4-FFF2-40B4-BE49-F238E27FC236}">
                <a16:creationId xmlns:a16="http://schemas.microsoft.com/office/drawing/2014/main" id="{16FAA0B5-F59B-6623-B853-E2ED7CC398D7}"/>
              </a:ext>
            </a:extLst>
          </p:cNvPr>
          <p:cNvPicPr>
            <a:picLocks noChangeAspect="1"/>
          </p:cNvPicPr>
          <p:nvPr/>
        </p:nvPicPr>
        <p:blipFill>
          <a:blip r:embed="rId3"/>
          <a:stretch>
            <a:fillRect/>
          </a:stretch>
        </p:blipFill>
        <p:spPr>
          <a:xfrm>
            <a:off x="4254297" y="1952356"/>
            <a:ext cx="3683406" cy="2953288"/>
          </a:xfrm>
          <a:prstGeom prst="rect">
            <a:avLst/>
          </a:prstGeom>
        </p:spPr>
      </p:pic>
      <p:pic>
        <p:nvPicPr>
          <p:cNvPr id="14" name="Picture 13">
            <a:extLst>
              <a:ext uri="{FF2B5EF4-FFF2-40B4-BE49-F238E27FC236}">
                <a16:creationId xmlns:a16="http://schemas.microsoft.com/office/drawing/2014/main" id="{6193BEFD-47E6-ECA7-75CB-29186C5499BD}"/>
              </a:ext>
            </a:extLst>
          </p:cNvPr>
          <p:cNvPicPr>
            <a:picLocks noChangeAspect="1"/>
          </p:cNvPicPr>
          <p:nvPr/>
        </p:nvPicPr>
        <p:blipFill>
          <a:blip r:embed="rId4"/>
          <a:stretch>
            <a:fillRect/>
          </a:stretch>
        </p:blipFill>
        <p:spPr>
          <a:xfrm>
            <a:off x="8041617" y="1964661"/>
            <a:ext cx="3675203" cy="2969695"/>
          </a:xfrm>
          <a:prstGeom prst="rect">
            <a:avLst/>
          </a:prstGeom>
        </p:spPr>
      </p:pic>
    </p:spTree>
    <p:extLst>
      <p:ext uri="{BB962C8B-B14F-4D97-AF65-F5344CB8AC3E}">
        <p14:creationId xmlns:p14="http://schemas.microsoft.com/office/powerpoint/2010/main" val="2269366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DCB7921-B6D6-1BD6-D4D0-9BB075DA3852}"/>
              </a:ext>
            </a:extLst>
          </p:cNvPr>
          <p:cNvSpPr txBox="1"/>
          <p:nvPr/>
        </p:nvSpPr>
        <p:spPr>
          <a:xfrm>
            <a:off x="556884" y="1707974"/>
            <a:ext cx="11078232" cy="3600986"/>
          </a:xfrm>
          <a:prstGeom prst="rect">
            <a:avLst/>
          </a:prstGeom>
          <a:noFill/>
        </p:spPr>
        <p:txBody>
          <a:bodyPr wrap="square">
            <a:spAutoFit/>
          </a:bodyPr>
          <a:lstStyle/>
          <a:p>
            <a:pPr marL="285750" indent="-285750">
              <a:spcAft>
                <a:spcPts val="1800"/>
              </a:spcAft>
              <a:buFont typeface="Arial" panose="020B0604020202020204" pitchFamily="34" charset="0"/>
              <a:buChar char="•"/>
            </a:pPr>
            <a:r>
              <a:rPr lang="nb-NO" sz="3300" dirty="0"/>
              <a:t>Skal gi interessenter informasjon om hvordan bedriften påvirkes av miljøendringer og klimarisiko.</a:t>
            </a:r>
          </a:p>
          <a:p>
            <a:pPr marL="285750" indent="-285750">
              <a:spcAft>
                <a:spcPts val="1800"/>
              </a:spcAft>
              <a:buFont typeface="Arial" panose="020B0604020202020204" pitchFamily="34" charset="0"/>
              <a:buChar char="•"/>
            </a:pPr>
            <a:r>
              <a:rPr lang="nb-NO" sz="3300" dirty="0"/>
              <a:t>Skal informasjonen ha verdi, må den være relevant, konsistent og fullstendig, og det </a:t>
            </a:r>
            <a:r>
              <a:rPr lang="nb-NO" sz="3300" b="1" i="1" u="sng" dirty="0"/>
              <a:t>må være mulig å sammenligne utviklingen over tid og mellom foretak</a:t>
            </a:r>
            <a:r>
              <a:rPr lang="nb-NO" sz="3300" dirty="0"/>
              <a:t>.</a:t>
            </a:r>
          </a:p>
          <a:p>
            <a:pPr marL="285750" indent="-285750">
              <a:spcAft>
                <a:spcPts val="1800"/>
              </a:spcAft>
              <a:buFont typeface="Arial" panose="020B0604020202020204" pitchFamily="34" charset="0"/>
              <a:buChar char="•"/>
            </a:pPr>
            <a:r>
              <a:rPr lang="nb-NO" sz="3300" dirty="0"/>
              <a:t>Regnskapsloven § 3-3 c. (Redegjørelse om samfunnsansvar)</a:t>
            </a:r>
          </a:p>
        </p:txBody>
      </p:sp>
      <p:sp>
        <p:nvSpPr>
          <p:cNvPr id="9" name="Title 1">
            <a:extLst>
              <a:ext uri="{FF2B5EF4-FFF2-40B4-BE49-F238E27FC236}">
                <a16:creationId xmlns:a16="http://schemas.microsoft.com/office/drawing/2014/main" id="{CA4620A3-C0DE-E88C-7BC2-254579C7E650}"/>
              </a:ext>
            </a:extLst>
          </p:cNvPr>
          <p:cNvSpPr>
            <a:spLocks noGrp="1"/>
          </p:cNvSpPr>
          <p:nvPr>
            <p:ph type="title"/>
          </p:nvPr>
        </p:nvSpPr>
        <p:spPr>
          <a:xfrm>
            <a:off x="327895" y="320401"/>
            <a:ext cx="6141124" cy="701731"/>
          </a:xfrm>
        </p:spPr>
        <p:txBody>
          <a:bodyPr vert="horz" wrap="square" lIns="91440" tIns="45720" rIns="91440" bIns="45720" rtlCol="0" anchor="ctr">
            <a:spAutoFit/>
          </a:bodyPr>
          <a:lstStyle/>
          <a:p>
            <a:r>
              <a:rPr lang="nb-NO" dirty="0">
                <a:solidFill>
                  <a:srgbClr val="5B937F"/>
                </a:solidFill>
                <a:latin typeface="Calibri Light" panose="020F0302020204030204" pitchFamily="34" charset="0"/>
                <a:cs typeface="Calibri Light" panose="020F0302020204030204" pitchFamily="34" charset="0"/>
              </a:rPr>
              <a:t>Bærekraftsrapportering</a:t>
            </a:r>
          </a:p>
        </p:txBody>
      </p:sp>
    </p:spTree>
    <p:extLst>
      <p:ext uri="{BB962C8B-B14F-4D97-AF65-F5344CB8AC3E}">
        <p14:creationId xmlns:p14="http://schemas.microsoft.com/office/powerpoint/2010/main" val="258298373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Effect transition="in" filter="fade">
                                      <p:cBhvr>
                                        <p:cTn id="11" dur="500"/>
                                        <p:tgtEl>
                                          <p:spTgt spid="1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animEffect transition="in" filter="fade">
                                      <p:cBhvr>
                                        <p:cTn id="16"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a:hlinkClick r:id="rId2"/>
            <a:extLst>
              <a:ext uri="{FF2B5EF4-FFF2-40B4-BE49-F238E27FC236}">
                <a16:creationId xmlns:a16="http://schemas.microsoft.com/office/drawing/2014/main" id="{669249D4-EBC1-4E1E-BDAD-1A545CA7A1F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70" y="496431"/>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hlinkClick r:id="rId4"/>
            <a:extLst>
              <a:ext uri="{FF2B5EF4-FFF2-40B4-BE49-F238E27FC236}">
                <a16:creationId xmlns:a16="http://schemas.microsoft.com/office/drawing/2014/main" id="{F36BB263-9D7E-45AA-B412-C80B4B83DCD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8733" y="496431"/>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bilde">
            <a:hlinkClick r:id="rId6"/>
            <a:extLst>
              <a:ext uri="{FF2B5EF4-FFF2-40B4-BE49-F238E27FC236}">
                <a16:creationId xmlns:a16="http://schemas.microsoft.com/office/drawing/2014/main" id="{CAA6BBB8-86BC-427F-B145-157AC2E536D4}"/>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296" y="496431"/>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a:hlinkClick r:id="rId8"/>
            <a:extLst>
              <a:ext uri="{FF2B5EF4-FFF2-40B4-BE49-F238E27FC236}">
                <a16:creationId xmlns:a16="http://schemas.microsoft.com/office/drawing/2014/main" id="{7BAE33A8-6CA1-4DC0-BB57-CACE0AA10ADE}"/>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3859" y="496431"/>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hlinkClick r:id="rId10"/>
            <a:extLst>
              <a:ext uri="{FF2B5EF4-FFF2-40B4-BE49-F238E27FC236}">
                <a16:creationId xmlns:a16="http://schemas.microsoft.com/office/drawing/2014/main" id="{C06571D8-B77C-407B-B5DB-6B8AB27BD4E3}"/>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6422" y="496431"/>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a:hlinkClick r:id="rId12"/>
            <a:extLst>
              <a:ext uri="{FF2B5EF4-FFF2-40B4-BE49-F238E27FC236}">
                <a16:creationId xmlns:a16="http://schemas.microsoft.com/office/drawing/2014/main" id="{F2F2A804-9C2A-40D6-B24E-F63FC0CB8754}"/>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88987" y="496431"/>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hlinkClick r:id="rId14"/>
            <a:extLst>
              <a:ext uri="{FF2B5EF4-FFF2-40B4-BE49-F238E27FC236}">
                <a16:creationId xmlns:a16="http://schemas.microsoft.com/office/drawing/2014/main" id="{D8CE3B4A-FC4A-4B45-9A75-56846C8AE6C2}"/>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6170" y="2518669"/>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a:hlinkClick r:id="rId16"/>
            <a:extLst>
              <a:ext uri="{FF2B5EF4-FFF2-40B4-BE49-F238E27FC236}">
                <a16:creationId xmlns:a16="http://schemas.microsoft.com/office/drawing/2014/main" id="{841DFD1E-B99F-4853-98CF-414F831E986E}"/>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58733" y="2518669"/>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hlinkClick r:id="rId18"/>
            <a:extLst>
              <a:ext uri="{FF2B5EF4-FFF2-40B4-BE49-F238E27FC236}">
                <a16:creationId xmlns:a16="http://schemas.microsoft.com/office/drawing/2014/main" id="{0FE5EE8F-C9BF-4B56-BEBC-6560EE389A7E}"/>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91296" y="2518669"/>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hlinkClick r:id="rId20"/>
            <a:extLst>
              <a:ext uri="{FF2B5EF4-FFF2-40B4-BE49-F238E27FC236}">
                <a16:creationId xmlns:a16="http://schemas.microsoft.com/office/drawing/2014/main" id="{47F151B6-71AE-40A8-953D-7203A197FFE1}"/>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23859" y="2518669"/>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hlinkClick r:id="rId22"/>
            <a:extLst>
              <a:ext uri="{FF2B5EF4-FFF2-40B4-BE49-F238E27FC236}">
                <a16:creationId xmlns:a16="http://schemas.microsoft.com/office/drawing/2014/main" id="{688F6A21-A306-473A-8B45-C0608913EDDB}"/>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56422" y="2518669"/>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a:hlinkClick r:id="rId24"/>
            <a:extLst>
              <a:ext uri="{FF2B5EF4-FFF2-40B4-BE49-F238E27FC236}">
                <a16:creationId xmlns:a16="http://schemas.microsoft.com/office/drawing/2014/main" id="{C4D69ACF-2C4F-4905-B060-DE9CB5D40546}"/>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288987" y="2518669"/>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hlinkClick r:id="rId26"/>
            <a:extLst>
              <a:ext uri="{FF2B5EF4-FFF2-40B4-BE49-F238E27FC236}">
                <a16:creationId xmlns:a16="http://schemas.microsoft.com/office/drawing/2014/main" id="{6A631520-2641-4F01-9BE0-7AE1A24FE369}"/>
              </a:ext>
            </a:extLst>
          </p:cNvPr>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6170" y="4540907"/>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a:hlinkClick r:id="rId28"/>
            <a:extLst>
              <a:ext uri="{FF2B5EF4-FFF2-40B4-BE49-F238E27FC236}">
                <a16:creationId xmlns:a16="http://schemas.microsoft.com/office/drawing/2014/main" id="{5DEAE6BB-A92D-4D06-814E-EEFD3F4B7B80}"/>
              </a:ext>
            </a:extLst>
          </p:cNvPr>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158733" y="4540907"/>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hlinkClick r:id="rId30"/>
            <a:extLst>
              <a:ext uri="{FF2B5EF4-FFF2-40B4-BE49-F238E27FC236}">
                <a16:creationId xmlns:a16="http://schemas.microsoft.com/office/drawing/2014/main" id="{2CE40E9B-86DA-43D5-8F0C-93CD8A553473}"/>
              </a:ext>
            </a:extLst>
          </p:cNvPr>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191296" y="4540907"/>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a:hlinkClick r:id="rId32"/>
            <a:extLst>
              <a:ext uri="{FF2B5EF4-FFF2-40B4-BE49-F238E27FC236}">
                <a16:creationId xmlns:a16="http://schemas.microsoft.com/office/drawing/2014/main" id="{1A59F703-ED5E-4E3F-AEFA-B435A3FC2F9F}"/>
              </a:ext>
            </a:extLst>
          </p:cNvPr>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223859" y="4540907"/>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hlinkClick r:id="rId34"/>
            <a:extLst>
              <a:ext uri="{FF2B5EF4-FFF2-40B4-BE49-F238E27FC236}">
                <a16:creationId xmlns:a16="http://schemas.microsoft.com/office/drawing/2014/main" id="{AEFCF0AA-BC04-43D5-A77E-5C066164F091}"/>
              </a:ext>
            </a:extLst>
          </p:cNvPr>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256422" y="4540907"/>
            <a:ext cx="1836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m FNs bærekraftsmål — Bærekraft">
            <a:extLst>
              <a:ext uri="{FF2B5EF4-FFF2-40B4-BE49-F238E27FC236}">
                <a16:creationId xmlns:a16="http://schemas.microsoft.com/office/drawing/2014/main" id="{FF0465E0-6E4B-4DF7-9220-C4025D11450F}"/>
              </a:ext>
            </a:extLst>
          </p:cNvPr>
          <p:cNvPicPr>
            <a:picLocks noChangeArrowheads="1"/>
          </p:cNvPicPr>
          <p:nvPr/>
        </p:nvPicPr>
        <p:blipFill rotWithShape="1">
          <a:blip r:embed="rId36">
            <a:extLst>
              <a:ext uri="{28A0092B-C50C-407E-A947-70E740481C1C}">
                <a14:useLocalDpi xmlns:a14="http://schemas.microsoft.com/office/drawing/2010/main" val="0"/>
              </a:ext>
            </a:extLst>
          </a:blip>
          <a:srcRect l="6732" t="7684" r="6732" b="7684"/>
          <a:stretch/>
        </p:blipFill>
        <p:spPr bwMode="auto">
          <a:xfrm>
            <a:off x="10288987" y="4540907"/>
            <a:ext cx="1836000" cy="1836000"/>
          </a:xfrm>
          <a:prstGeom prst="rect">
            <a:avLst/>
          </a:prstGeom>
          <a:noFill/>
          <a:extLst>
            <a:ext uri="{909E8E84-426E-40DD-AFC4-6F175D3DCCD1}">
              <a14:hiddenFill xmlns:a14="http://schemas.microsoft.com/office/drawing/2010/main">
                <a:solidFill>
                  <a:srgbClr val="FFFFFF"/>
                </a:solidFill>
              </a14:hiddenFill>
            </a:ext>
          </a:extLst>
        </p:spPr>
      </p:pic>
      <p:sp>
        <p:nvSpPr>
          <p:cNvPr id="25" name="Rektangel 24">
            <a:extLst>
              <a:ext uri="{FF2B5EF4-FFF2-40B4-BE49-F238E27FC236}">
                <a16:creationId xmlns:a16="http://schemas.microsoft.com/office/drawing/2014/main" id="{8D4A2449-0F23-4E17-B85E-6BB905AAA30C}"/>
              </a:ext>
            </a:extLst>
          </p:cNvPr>
          <p:cNvSpPr/>
          <p:nvPr/>
        </p:nvSpPr>
        <p:spPr>
          <a:xfrm>
            <a:off x="126170" y="4540905"/>
            <a:ext cx="12065830" cy="1836001"/>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Rektangel 25">
            <a:extLst>
              <a:ext uri="{FF2B5EF4-FFF2-40B4-BE49-F238E27FC236}">
                <a16:creationId xmlns:a16="http://schemas.microsoft.com/office/drawing/2014/main" id="{6DFD8196-E827-46DF-90CB-9023C2A9E66B}"/>
              </a:ext>
            </a:extLst>
          </p:cNvPr>
          <p:cNvSpPr/>
          <p:nvPr/>
        </p:nvSpPr>
        <p:spPr>
          <a:xfrm>
            <a:off x="126170" y="496429"/>
            <a:ext cx="11998817" cy="1835999"/>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Rektangel 26">
            <a:extLst>
              <a:ext uri="{FF2B5EF4-FFF2-40B4-BE49-F238E27FC236}">
                <a16:creationId xmlns:a16="http://schemas.microsoft.com/office/drawing/2014/main" id="{39160DEE-0811-4BE6-A80D-03CC9FDC7809}"/>
              </a:ext>
            </a:extLst>
          </p:cNvPr>
          <p:cNvSpPr/>
          <p:nvPr/>
        </p:nvSpPr>
        <p:spPr>
          <a:xfrm>
            <a:off x="126170" y="2518667"/>
            <a:ext cx="11998817" cy="1828268"/>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Rektangel 28">
            <a:extLst>
              <a:ext uri="{FF2B5EF4-FFF2-40B4-BE49-F238E27FC236}">
                <a16:creationId xmlns:a16="http://schemas.microsoft.com/office/drawing/2014/main" id="{E9BC797D-2EA6-4B91-8AE3-5F51970F8D2F}"/>
              </a:ext>
            </a:extLst>
          </p:cNvPr>
          <p:cNvSpPr/>
          <p:nvPr/>
        </p:nvSpPr>
        <p:spPr>
          <a:xfrm>
            <a:off x="124374" y="496507"/>
            <a:ext cx="1844284" cy="5865061"/>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Rektangel 29">
            <a:extLst>
              <a:ext uri="{FF2B5EF4-FFF2-40B4-BE49-F238E27FC236}">
                <a16:creationId xmlns:a16="http://schemas.microsoft.com/office/drawing/2014/main" id="{F618BE9E-3359-4134-962F-158017A5BBF1}"/>
              </a:ext>
            </a:extLst>
          </p:cNvPr>
          <p:cNvSpPr/>
          <p:nvPr/>
        </p:nvSpPr>
        <p:spPr>
          <a:xfrm>
            <a:off x="126170" y="496431"/>
            <a:ext cx="11998817" cy="5880476"/>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Rektangel 30">
            <a:extLst>
              <a:ext uri="{FF2B5EF4-FFF2-40B4-BE49-F238E27FC236}">
                <a16:creationId xmlns:a16="http://schemas.microsoft.com/office/drawing/2014/main" id="{62D21556-8D85-4F3B-BD9A-721104F22315}"/>
              </a:ext>
            </a:extLst>
          </p:cNvPr>
          <p:cNvSpPr/>
          <p:nvPr/>
        </p:nvSpPr>
        <p:spPr>
          <a:xfrm>
            <a:off x="2154220" y="502991"/>
            <a:ext cx="1844284" cy="5865061"/>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Rektangel 32">
            <a:extLst>
              <a:ext uri="{FF2B5EF4-FFF2-40B4-BE49-F238E27FC236}">
                <a16:creationId xmlns:a16="http://schemas.microsoft.com/office/drawing/2014/main" id="{F02E3EC6-BE90-419A-855D-51C089E6AADF}"/>
              </a:ext>
            </a:extLst>
          </p:cNvPr>
          <p:cNvSpPr/>
          <p:nvPr/>
        </p:nvSpPr>
        <p:spPr>
          <a:xfrm>
            <a:off x="4184061" y="509475"/>
            <a:ext cx="1844284" cy="5865061"/>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Rektangel 33">
            <a:extLst>
              <a:ext uri="{FF2B5EF4-FFF2-40B4-BE49-F238E27FC236}">
                <a16:creationId xmlns:a16="http://schemas.microsoft.com/office/drawing/2014/main" id="{3460E2E6-BE04-425F-8F82-334F92674FB2}"/>
              </a:ext>
            </a:extLst>
          </p:cNvPr>
          <p:cNvSpPr/>
          <p:nvPr/>
        </p:nvSpPr>
        <p:spPr>
          <a:xfrm>
            <a:off x="6213902" y="515959"/>
            <a:ext cx="1844284" cy="5865061"/>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Rektangel 34">
            <a:extLst>
              <a:ext uri="{FF2B5EF4-FFF2-40B4-BE49-F238E27FC236}">
                <a16:creationId xmlns:a16="http://schemas.microsoft.com/office/drawing/2014/main" id="{44CB1AE7-E5D4-465D-A082-A96B950A4DDD}"/>
              </a:ext>
            </a:extLst>
          </p:cNvPr>
          <p:cNvSpPr/>
          <p:nvPr/>
        </p:nvSpPr>
        <p:spPr>
          <a:xfrm>
            <a:off x="8243743" y="502987"/>
            <a:ext cx="1844284" cy="5865061"/>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Rektangel 35">
            <a:extLst>
              <a:ext uri="{FF2B5EF4-FFF2-40B4-BE49-F238E27FC236}">
                <a16:creationId xmlns:a16="http://schemas.microsoft.com/office/drawing/2014/main" id="{63D9E21C-4612-4562-BD98-A15CDA8CD17E}"/>
              </a:ext>
            </a:extLst>
          </p:cNvPr>
          <p:cNvSpPr/>
          <p:nvPr/>
        </p:nvSpPr>
        <p:spPr>
          <a:xfrm>
            <a:off x="10273584" y="499743"/>
            <a:ext cx="1844284" cy="5865061"/>
          </a:xfrm>
          <a:prstGeom prst="rect">
            <a:avLst/>
          </a:prstGeom>
          <a:noFill/>
          <a:ln>
            <a:solidFill>
              <a:srgbClr val="F2F2F2">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5802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 calcmode="lin" valueType="num">
                                      <p:cBhvr>
                                        <p:cTn id="7" dur="250" fill="hold"/>
                                        <p:tgtEl>
                                          <p:spTgt spid="1044"/>
                                        </p:tgtEl>
                                        <p:attrNameLst>
                                          <p:attrName>ppt_w</p:attrName>
                                        </p:attrNameLst>
                                      </p:cBhvr>
                                      <p:tavLst>
                                        <p:tav tm="0">
                                          <p:val>
                                            <p:fltVal val="0"/>
                                          </p:val>
                                        </p:tav>
                                        <p:tav tm="100000">
                                          <p:val>
                                            <p:strVal val="#ppt_w"/>
                                          </p:val>
                                        </p:tav>
                                      </p:tavLst>
                                    </p:anim>
                                    <p:anim calcmode="lin" valueType="num">
                                      <p:cBhvr>
                                        <p:cTn id="8" dur="250" fill="hold"/>
                                        <p:tgtEl>
                                          <p:spTgt spid="1044"/>
                                        </p:tgtEl>
                                        <p:attrNameLst>
                                          <p:attrName>ppt_h</p:attrName>
                                        </p:attrNameLst>
                                      </p:cBhvr>
                                      <p:tavLst>
                                        <p:tav tm="0">
                                          <p:val>
                                            <p:fltVal val="0"/>
                                          </p:val>
                                        </p:tav>
                                        <p:tav tm="100000">
                                          <p:val>
                                            <p:strVal val="#ppt_h"/>
                                          </p:val>
                                        </p:tav>
                                      </p:tavLst>
                                    </p:anim>
                                    <p:anim calcmode="lin" valueType="num">
                                      <p:cBhvr>
                                        <p:cTn id="9" dur="250" fill="hold"/>
                                        <p:tgtEl>
                                          <p:spTgt spid="1044"/>
                                        </p:tgtEl>
                                        <p:attrNameLst>
                                          <p:attrName>style.rotation</p:attrName>
                                        </p:attrNameLst>
                                      </p:cBhvr>
                                      <p:tavLst>
                                        <p:tav tm="0">
                                          <p:val>
                                            <p:fltVal val="90"/>
                                          </p:val>
                                        </p:tav>
                                        <p:tav tm="100000">
                                          <p:val>
                                            <p:fltVal val="0"/>
                                          </p:val>
                                        </p:tav>
                                      </p:tavLst>
                                    </p:anim>
                                    <p:animEffect transition="in" filter="fade">
                                      <p:cBhvr>
                                        <p:cTn id="10" dur="250"/>
                                        <p:tgtEl>
                                          <p:spTgt spid="1044"/>
                                        </p:tgtEl>
                                      </p:cBhvr>
                                    </p:animEffect>
                                  </p:childTnLst>
                                </p:cTn>
                              </p:par>
                            </p:childTnLst>
                          </p:cTn>
                        </p:par>
                        <p:par>
                          <p:cTn id="11" fill="hold">
                            <p:stCondLst>
                              <p:cond delay="250"/>
                            </p:stCondLst>
                            <p:childTnLst>
                              <p:par>
                                <p:cTn id="12" presetID="31" presetClass="entr" presetSubtype="0" fill="hold" nodeType="afterEffect">
                                  <p:stCondLst>
                                    <p:cond delay="0"/>
                                  </p:stCondLst>
                                  <p:childTnLst>
                                    <p:set>
                                      <p:cBhvr>
                                        <p:cTn id="13" dur="1" fill="hold">
                                          <p:stCondLst>
                                            <p:cond delay="0"/>
                                          </p:stCondLst>
                                        </p:cTn>
                                        <p:tgtEl>
                                          <p:spTgt spid="1045"/>
                                        </p:tgtEl>
                                        <p:attrNameLst>
                                          <p:attrName>style.visibility</p:attrName>
                                        </p:attrNameLst>
                                      </p:cBhvr>
                                      <p:to>
                                        <p:strVal val="visible"/>
                                      </p:to>
                                    </p:set>
                                    <p:anim calcmode="lin" valueType="num">
                                      <p:cBhvr>
                                        <p:cTn id="14" dur="750" fill="hold"/>
                                        <p:tgtEl>
                                          <p:spTgt spid="1045"/>
                                        </p:tgtEl>
                                        <p:attrNameLst>
                                          <p:attrName>ppt_w</p:attrName>
                                        </p:attrNameLst>
                                      </p:cBhvr>
                                      <p:tavLst>
                                        <p:tav tm="0">
                                          <p:val>
                                            <p:fltVal val="0"/>
                                          </p:val>
                                        </p:tav>
                                        <p:tav tm="100000">
                                          <p:val>
                                            <p:strVal val="#ppt_w"/>
                                          </p:val>
                                        </p:tav>
                                      </p:tavLst>
                                    </p:anim>
                                    <p:anim calcmode="lin" valueType="num">
                                      <p:cBhvr>
                                        <p:cTn id="15" dur="750" fill="hold"/>
                                        <p:tgtEl>
                                          <p:spTgt spid="1045"/>
                                        </p:tgtEl>
                                        <p:attrNameLst>
                                          <p:attrName>ppt_h</p:attrName>
                                        </p:attrNameLst>
                                      </p:cBhvr>
                                      <p:tavLst>
                                        <p:tav tm="0">
                                          <p:val>
                                            <p:fltVal val="0"/>
                                          </p:val>
                                        </p:tav>
                                        <p:tav tm="100000">
                                          <p:val>
                                            <p:strVal val="#ppt_h"/>
                                          </p:val>
                                        </p:tav>
                                      </p:tavLst>
                                    </p:anim>
                                    <p:anim calcmode="lin" valueType="num">
                                      <p:cBhvr>
                                        <p:cTn id="16" dur="750" fill="hold"/>
                                        <p:tgtEl>
                                          <p:spTgt spid="1045"/>
                                        </p:tgtEl>
                                        <p:attrNameLst>
                                          <p:attrName>style.rotation</p:attrName>
                                        </p:attrNameLst>
                                      </p:cBhvr>
                                      <p:tavLst>
                                        <p:tav tm="0">
                                          <p:val>
                                            <p:fltVal val="90"/>
                                          </p:val>
                                        </p:tav>
                                        <p:tav tm="100000">
                                          <p:val>
                                            <p:fltVal val="0"/>
                                          </p:val>
                                        </p:tav>
                                      </p:tavLst>
                                    </p:anim>
                                    <p:animEffect transition="in" filter="fade">
                                      <p:cBhvr>
                                        <p:cTn id="17" dur="750"/>
                                        <p:tgtEl>
                                          <p:spTgt spid="1045"/>
                                        </p:tgtEl>
                                      </p:cBhvr>
                                    </p:animEffect>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1046"/>
                                        </p:tgtEl>
                                        <p:attrNameLst>
                                          <p:attrName>style.visibility</p:attrName>
                                        </p:attrNameLst>
                                      </p:cBhvr>
                                      <p:to>
                                        <p:strVal val="visible"/>
                                      </p:to>
                                    </p:set>
                                    <p:anim calcmode="lin" valueType="num">
                                      <p:cBhvr>
                                        <p:cTn id="21" dur="750" fill="hold"/>
                                        <p:tgtEl>
                                          <p:spTgt spid="1046"/>
                                        </p:tgtEl>
                                        <p:attrNameLst>
                                          <p:attrName>ppt_w</p:attrName>
                                        </p:attrNameLst>
                                      </p:cBhvr>
                                      <p:tavLst>
                                        <p:tav tm="0">
                                          <p:val>
                                            <p:fltVal val="0"/>
                                          </p:val>
                                        </p:tav>
                                        <p:tav tm="100000">
                                          <p:val>
                                            <p:strVal val="#ppt_w"/>
                                          </p:val>
                                        </p:tav>
                                      </p:tavLst>
                                    </p:anim>
                                    <p:anim calcmode="lin" valueType="num">
                                      <p:cBhvr>
                                        <p:cTn id="22" dur="750" fill="hold"/>
                                        <p:tgtEl>
                                          <p:spTgt spid="1046"/>
                                        </p:tgtEl>
                                        <p:attrNameLst>
                                          <p:attrName>ppt_h</p:attrName>
                                        </p:attrNameLst>
                                      </p:cBhvr>
                                      <p:tavLst>
                                        <p:tav tm="0">
                                          <p:val>
                                            <p:fltVal val="0"/>
                                          </p:val>
                                        </p:tav>
                                        <p:tav tm="100000">
                                          <p:val>
                                            <p:strVal val="#ppt_h"/>
                                          </p:val>
                                        </p:tav>
                                      </p:tavLst>
                                    </p:anim>
                                    <p:anim calcmode="lin" valueType="num">
                                      <p:cBhvr>
                                        <p:cTn id="23" dur="750" fill="hold"/>
                                        <p:tgtEl>
                                          <p:spTgt spid="1046"/>
                                        </p:tgtEl>
                                        <p:attrNameLst>
                                          <p:attrName>style.rotation</p:attrName>
                                        </p:attrNameLst>
                                      </p:cBhvr>
                                      <p:tavLst>
                                        <p:tav tm="0">
                                          <p:val>
                                            <p:fltVal val="90"/>
                                          </p:val>
                                        </p:tav>
                                        <p:tav tm="100000">
                                          <p:val>
                                            <p:fltVal val="0"/>
                                          </p:val>
                                        </p:tav>
                                      </p:tavLst>
                                    </p:anim>
                                    <p:animEffect transition="in" filter="fade">
                                      <p:cBhvr>
                                        <p:cTn id="24" dur="750"/>
                                        <p:tgtEl>
                                          <p:spTgt spid="1046"/>
                                        </p:tgtEl>
                                      </p:cBhvr>
                                    </p:animEffect>
                                  </p:childTnLst>
                                </p:cTn>
                              </p:par>
                            </p:childTnLst>
                          </p:cTn>
                        </p:par>
                        <p:par>
                          <p:cTn id="25" fill="hold">
                            <p:stCondLst>
                              <p:cond delay="1750"/>
                            </p:stCondLst>
                            <p:childTnLst>
                              <p:par>
                                <p:cTn id="26" presetID="31" presetClass="entr" presetSubtype="0" fill="hold" nodeType="afterEffect">
                                  <p:stCondLst>
                                    <p:cond delay="0"/>
                                  </p:stCondLst>
                                  <p:childTnLst>
                                    <p:set>
                                      <p:cBhvr>
                                        <p:cTn id="27" dur="1" fill="hold">
                                          <p:stCondLst>
                                            <p:cond delay="0"/>
                                          </p:stCondLst>
                                        </p:cTn>
                                        <p:tgtEl>
                                          <p:spTgt spid="1047"/>
                                        </p:tgtEl>
                                        <p:attrNameLst>
                                          <p:attrName>style.visibility</p:attrName>
                                        </p:attrNameLst>
                                      </p:cBhvr>
                                      <p:to>
                                        <p:strVal val="visible"/>
                                      </p:to>
                                    </p:set>
                                    <p:anim calcmode="lin" valueType="num">
                                      <p:cBhvr>
                                        <p:cTn id="28" dur="500" fill="hold"/>
                                        <p:tgtEl>
                                          <p:spTgt spid="1047"/>
                                        </p:tgtEl>
                                        <p:attrNameLst>
                                          <p:attrName>ppt_w</p:attrName>
                                        </p:attrNameLst>
                                      </p:cBhvr>
                                      <p:tavLst>
                                        <p:tav tm="0">
                                          <p:val>
                                            <p:fltVal val="0"/>
                                          </p:val>
                                        </p:tav>
                                        <p:tav tm="100000">
                                          <p:val>
                                            <p:strVal val="#ppt_w"/>
                                          </p:val>
                                        </p:tav>
                                      </p:tavLst>
                                    </p:anim>
                                    <p:anim calcmode="lin" valueType="num">
                                      <p:cBhvr>
                                        <p:cTn id="29" dur="500" fill="hold"/>
                                        <p:tgtEl>
                                          <p:spTgt spid="1047"/>
                                        </p:tgtEl>
                                        <p:attrNameLst>
                                          <p:attrName>ppt_h</p:attrName>
                                        </p:attrNameLst>
                                      </p:cBhvr>
                                      <p:tavLst>
                                        <p:tav tm="0">
                                          <p:val>
                                            <p:fltVal val="0"/>
                                          </p:val>
                                        </p:tav>
                                        <p:tav tm="100000">
                                          <p:val>
                                            <p:strVal val="#ppt_h"/>
                                          </p:val>
                                        </p:tav>
                                      </p:tavLst>
                                    </p:anim>
                                    <p:anim calcmode="lin" valueType="num">
                                      <p:cBhvr>
                                        <p:cTn id="30" dur="500" fill="hold"/>
                                        <p:tgtEl>
                                          <p:spTgt spid="1047"/>
                                        </p:tgtEl>
                                        <p:attrNameLst>
                                          <p:attrName>style.rotation</p:attrName>
                                        </p:attrNameLst>
                                      </p:cBhvr>
                                      <p:tavLst>
                                        <p:tav tm="0">
                                          <p:val>
                                            <p:fltVal val="90"/>
                                          </p:val>
                                        </p:tav>
                                        <p:tav tm="100000">
                                          <p:val>
                                            <p:fltVal val="0"/>
                                          </p:val>
                                        </p:tav>
                                      </p:tavLst>
                                    </p:anim>
                                    <p:animEffect transition="in" filter="fade">
                                      <p:cBhvr>
                                        <p:cTn id="31" dur="500"/>
                                        <p:tgtEl>
                                          <p:spTgt spid="1047"/>
                                        </p:tgtEl>
                                      </p:cBhvr>
                                    </p:animEffect>
                                  </p:childTnLst>
                                </p:cTn>
                              </p:par>
                            </p:childTnLst>
                          </p:cTn>
                        </p:par>
                        <p:par>
                          <p:cTn id="32" fill="hold">
                            <p:stCondLst>
                              <p:cond delay="2250"/>
                            </p:stCondLst>
                            <p:childTnLst>
                              <p:par>
                                <p:cTn id="33" presetID="31" presetClass="entr" presetSubtype="0" fill="hold" nodeType="afterEffect">
                                  <p:stCondLst>
                                    <p:cond delay="0"/>
                                  </p:stCondLst>
                                  <p:childTnLst>
                                    <p:set>
                                      <p:cBhvr>
                                        <p:cTn id="34" dur="1" fill="hold">
                                          <p:stCondLst>
                                            <p:cond delay="0"/>
                                          </p:stCondLst>
                                        </p:cTn>
                                        <p:tgtEl>
                                          <p:spTgt spid="1048"/>
                                        </p:tgtEl>
                                        <p:attrNameLst>
                                          <p:attrName>style.visibility</p:attrName>
                                        </p:attrNameLst>
                                      </p:cBhvr>
                                      <p:to>
                                        <p:strVal val="visible"/>
                                      </p:to>
                                    </p:set>
                                    <p:anim calcmode="lin" valueType="num">
                                      <p:cBhvr>
                                        <p:cTn id="35" dur="500" fill="hold"/>
                                        <p:tgtEl>
                                          <p:spTgt spid="1048"/>
                                        </p:tgtEl>
                                        <p:attrNameLst>
                                          <p:attrName>ppt_w</p:attrName>
                                        </p:attrNameLst>
                                      </p:cBhvr>
                                      <p:tavLst>
                                        <p:tav tm="0">
                                          <p:val>
                                            <p:fltVal val="0"/>
                                          </p:val>
                                        </p:tav>
                                        <p:tav tm="100000">
                                          <p:val>
                                            <p:strVal val="#ppt_w"/>
                                          </p:val>
                                        </p:tav>
                                      </p:tavLst>
                                    </p:anim>
                                    <p:anim calcmode="lin" valueType="num">
                                      <p:cBhvr>
                                        <p:cTn id="36" dur="500" fill="hold"/>
                                        <p:tgtEl>
                                          <p:spTgt spid="1048"/>
                                        </p:tgtEl>
                                        <p:attrNameLst>
                                          <p:attrName>ppt_h</p:attrName>
                                        </p:attrNameLst>
                                      </p:cBhvr>
                                      <p:tavLst>
                                        <p:tav tm="0">
                                          <p:val>
                                            <p:fltVal val="0"/>
                                          </p:val>
                                        </p:tav>
                                        <p:tav tm="100000">
                                          <p:val>
                                            <p:strVal val="#ppt_h"/>
                                          </p:val>
                                        </p:tav>
                                      </p:tavLst>
                                    </p:anim>
                                    <p:anim calcmode="lin" valueType="num">
                                      <p:cBhvr>
                                        <p:cTn id="37" dur="500" fill="hold"/>
                                        <p:tgtEl>
                                          <p:spTgt spid="1048"/>
                                        </p:tgtEl>
                                        <p:attrNameLst>
                                          <p:attrName>style.rotation</p:attrName>
                                        </p:attrNameLst>
                                      </p:cBhvr>
                                      <p:tavLst>
                                        <p:tav tm="0">
                                          <p:val>
                                            <p:fltVal val="90"/>
                                          </p:val>
                                        </p:tav>
                                        <p:tav tm="100000">
                                          <p:val>
                                            <p:fltVal val="0"/>
                                          </p:val>
                                        </p:tav>
                                      </p:tavLst>
                                    </p:anim>
                                    <p:animEffect transition="in" filter="fade">
                                      <p:cBhvr>
                                        <p:cTn id="38" dur="500"/>
                                        <p:tgtEl>
                                          <p:spTgt spid="1048"/>
                                        </p:tgtEl>
                                      </p:cBhvr>
                                    </p:animEffect>
                                  </p:childTnLst>
                                </p:cTn>
                              </p:par>
                            </p:childTnLst>
                          </p:cTn>
                        </p:par>
                        <p:par>
                          <p:cTn id="39" fill="hold">
                            <p:stCondLst>
                              <p:cond delay="2750"/>
                            </p:stCondLst>
                            <p:childTnLst>
                              <p:par>
                                <p:cTn id="40" presetID="31" presetClass="entr" presetSubtype="0" fill="hold" nodeType="afterEffect">
                                  <p:stCondLst>
                                    <p:cond delay="0"/>
                                  </p:stCondLst>
                                  <p:childTnLst>
                                    <p:set>
                                      <p:cBhvr>
                                        <p:cTn id="41" dur="1" fill="hold">
                                          <p:stCondLst>
                                            <p:cond delay="0"/>
                                          </p:stCondLst>
                                        </p:cTn>
                                        <p:tgtEl>
                                          <p:spTgt spid="1049"/>
                                        </p:tgtEl>
                                        <p:attrNameLst>
                                          <p:attrName>style.visibility</p:attrName>
                                        </p:attrNameLst>
                                      </p:cBhvr>
                                      <p:to>
                                        <p:strVal val="visible"/>
                                      </p:to>
                                    </p:set>
                                    <p:anim calcmode="lin" valueType="num">
                                      <p:cBhvr>
                                        <p:cTn id="42" dur="250" fill="hold"/>
                                        <p:tgtEl>
                                          <p:spTgt spid="1049"/>
                                        </p:tgtEl>
                                        <p:attrNameLst>
                                          <p:attrName>ppt_w</p:attrName>
                                        </p:attrNameLst>
                                      </p:cBhvr>
                                      <p:tavLst>
                                        <p:tav tm="0">
                                          <p:val>
                                            <p:fltVal val="0"/>
                                          </p:val>
                                        </p:tav>
                                        <p:tav tm="100000">
                                          <p:val>
                                            <p:strVal val="#ppt_w"/>
                                          </p:val>
                                        </p:tav>
                                      </p:tavLst>
                                    </p:anim>
                                    <p:anim calcmode="lin" valueType="num">
                                      <p:cBhvr>
                                        <p:cTn id="43" dur="250" fill="hold"/>
                                        <p:tgtEl>
                                          <p:spTgt spid="1049"/>
                                        </p:tgtEl>
                                        <p:attrNameLst>
                                          <p:attrName>ppt_h</p:attrName>
                                        </p:attrNameLst>
                                      </p:cBhvr>
                                      <p:tavLst>
                                        <p:tav tm="0">
                                          <p:val>
                                            <p:fltVal val="0"/>
                                          </p:val>
                                        </p:tav>
                                        <p:tav tm="100000">
                                          <p:val>
                                            <p:strVal val="#ppt_h"/>
                                          </p:val>
                                        </p:tav>
                                      </p:tavLst>
                                    </p:anim>
                                    <p:anim calcmode="lin" valueType="num">
                                      <p:cBhvr>
                                        <p:cTn id="44" dur="250" fill="hold"/>
                                        <p:tgtEl>
                                          <p:spTgt spid="1049"/>
                                        </p:tgtEl>
                                        <p:attrNameLst>
                                          <p:attrName>style.rotation</p:attrName>
                                        </p:attrNameLst>
                                      </p:cBhvr>
                                      <p:tavLst>
                                        <p:tav tm="0">
                                          <p:val>
                                            <p:fltVal val="90"/>
                                          </p:val>
                                        </p:tav>
                                        <p:tav tm="100000">
                                          <p:val>
                                            <p:fltVal val="0"/>
                                          </p:val>
                                        </p:tav>
                                      </p:tavLst>
                                    </p:anim>
                                    <p:animEffect transition="in" filter="fade">
                                      <p:cBhvr>
                                        <p:cTn id="45" dur="250"/>
                                        <p:tgtEl>
                                          <p:spTgt spid="1049"/>
                                        </p:tgtEl>
                                      </p:cBhvr>
                                    </p:animEffect>
                                  </p:childTnLst>
                                </p:cTn>
                              </p:par>
                            </p:childTnLst>
                          </p:cTn>
                        </p:par>
                        <p:par>
                          <p:cTn id="46" fill="hold">
                            <p:stCondLst>
                              <p:cond delay="3000"/>
                            </p:stCondLst>
                            <p:childTnLst>
                              <p:par>
                                <p:cTn id="47" presetID="31" presetClass="entr" presetSubtype="0" fill="hold" nodeType="afterEffect">
                                  <p:stCondLst>
                                    <p:cond delay="0"/>
                                  </p:stCondLst>
                                  <p:childTnLst>
                                    <p:set>
                                      <p:cBhvr>
                                        <p:cTn id="48" dur="1" fill="hold">
                                          <p:stCondLst>
                                            <p:cond delay="0"/>
                                          </p:stCondLst>
                                        </p:cTn>
                                        <p:tgtEl>
                                          <p:spTgt spid="1050"/>
                                        </p:tgtEl>
                                        <p:attrNameLst>
                                          <p:attrName>style.visibility</p:attrName>
                                        </p:attrNameLst>
                                      </p:cBhvr>
                                      <p:to>
                                        <p:strVal val="visible"/>
                                      </p:to>
                                    </p:set>
                                    <p:anim calcmode="lin" valueType="num">
                                      <p:cBhvr>
                                        <p:cTn id="49" dur="250" fill="hold"/>
                                        <p:tgtEl>
                                          <p:spTgt spid="1050"/>
                                        </p:tgtEl>
                                        <p:attrNameLst>
                                          <p:attrName>ppt_w</p:attrName>
                                        </p:attrNameLst>
                                      </p:cBhvr>
                                      <p:tavLst>
                                        <p:tav tm="0">
                                          <p:val>
                                            <p:fltVal val="0"/>
                                          </p:val>
                                        </p:tav>
                                        <p:tav tm="100000">
                                          <p:val>
                                            <p:strVal val="#ppt_w"/>
                                          </p:val>
                                        </p:tav>
                                      </p:tavLst>
                                    </p:anim>
                                    <p:anim calcmode="lin" valueType="num">
                                      <p:cBhvr>
                                        <p:cTn id="50" dur="250" fill="hold"/>
                                        <p:tgtEl>
                                          <p:spTgt spid="1050"/>
                                        </p:tgtEl>
                                        <p:attrNameLst>
                                          <p:attrName>ppt_h</p:attrName>
                                        </p:attrNameLst>
                                      </p:cBhvr>
                                      <p:tavLst>
                                        <p:tav tm="0">
                                          <p:val>
                                            <p:fltVal val="0"/>
                                          </p:val>
                                        </p:tav>
                                        <p:tav tm="100000">
                                          <p:val>
                                            <p:strVal val="#ppt_h"/>
                                          </p:val>
                                        </p:tav>
                                      </p:tavLst>
                                    </p:anim>
                                    <p:anim calcmode="lin" valueType="num">
                                      <p:cBhvr>
                                        <p:cTn id="51" dur="250" fill="hold"/>
                                        <p:tgtEl>
                                          <p:spTgt spid="1050"/>
                                        </p:tgtEl>
                                        <p:attrNameLst>
                                          <p:attrName>style.rotation</p:attrName>
                                        </p:attrNameLst>
                                      </p:cBhvr>
                                      <p:tavLst>
                                        <p:tav tm="0">
                                          <p:val>
                                            <p:fltVal val="90"/>
                                          </p:val>
                                        </p:tav>
                                        <p:tav tm="100000">
                                          <p:val>
                                            <p:fltVal val="0"/>
                                          </p:val>
                                        </p:tav>
                                      </p:tavLst>
                                    </p:anim>
                                    <p:animEffect transition="in" filter="fade">
                                      <p:cBhvr>
                                        <p:cTn id="52" dur="250"/>
                                        <p:tgtEl>
                                          <p:spTgt spid="1050"/>
                                        </p:tgtEl>
                                      </p:cBhvr>
                                    </p:animEffect>
                                  </p:childTnLst>
                                </p:cTn>
                              </p:par>
                            </p:childTnLst>
                          </p:cTn>
                        </p:par>
                        <p:par>
                          <p:cTn id="53" fill="hold">
                            <p:stCondLst>
                              <p:cond delay="3250"/>
                            </p:stCondLst>
                            <p:childTnLst>
                              <p:par>
                                <p:cTn id="54" presetID="31" presetClass="entr" presetSubtype="0" fill="hold" nodeType="afterEffect">
                                  <p:stCondLst>
                                    <p:cond delay="0"/>
                                  </p:stCondLst>
                                  <p:childTnLst>
                                    <p:set>
                                      <p:cBhvr>
                                        <p:cTn id="55" dur="1" fill="hold">
                                          <p:stCondLst>
                                            <p:cond delay="0"/>
                                          </p:stCondLst>
                                        </p:cTn>
                                        <p:tgtEl>
                                          <p:spTgt spid="1051"/>
                                        </p:tgtEl>
                                        <p:attrNameLst>
                                          <p:attrName>style.visibility</p:attrName>
                                        </p:attrNameLst>
                                      </p:cBhvr>
                                      <p:to>
                                        <p:strVal val="visible"/>
                                      </p:to>
                                    </p:set>
                                    <p:anim calcmode="lin" valueType="num">
                                      <p:cBhvr>
                                        <p:cTn id="56" dur="250" fill="hold"/>
                                        <p:tgtEl>
                                          <p:spTgt spid="1051"/>
                                        </p:tgtEl>
                                        <p:attrNameLst>
                                          <p:attrName>ppt_w</p:attrName>
                                        </p:attrNameLst>
                                      </p:cBhvr>
                                      <p:tavLst>
                                        <p:tav tm="0">
                                          <p:val>
                                            <p:fltVal val="0"/>
                                          </p:val>
                                        </p:tav>
                                        <p:tav tm="100000">
                                          <p:val>
                                            <p:strVal val="#ppt_w"/>
                                          </p:val>
                                        </p:tav>
                                      </p:tavLst>
                                    </p:anim>
                                    <p:anim calcmode="lin" valueType="num">
                                      <p:cBhvr>
                                        <p:cTn id="57" dur="250" fill="hold"/>
                                        <p:tgtEl>
                                          <p:spTgt spid="1051"/>
                                        </p:tgtEl>
                                        <p:attrNameLst>
                                          <p:attrName>ppt_h</p:attrName>
                                        </p:attrNameLst>
                                      </p:cBhvr>
                                      <p:tavLst>
                                        <p:tav tm="0">
                                          <p:val>
                                            <p:fltVal val="0"/>
                                          </p:val>
                                        </p:tav>
                                        <p:tav tm="100000">
                                          <p:val>
                                            <p:strVal val="#ppt_h"/>
                                          </p:val>
                                        </p:tav>
                                      </p:tavLst>
                                    </p:anim>
                                    <p:anim calcmode="lin" valueType="num">
                                      <p:cBhvr>
                                        <p:cTn id="58" dur="250" fill="hold"/>
                                        <p:tgtEl>
                                          <p:spTgt spid="1051"/>
                                        </p:tgtEl>
                                        <p:attrNameLst>
                                          <p:attrName>style.rotation</p:attrName>
                                        </p:attrNameLst>
                                      </p:cBhvr>
                                      <p:tavLst>
                                        <p:tav tm="0">
                                          <p:val>
                                            <p:fltVal val="90"/>
                                          </p:val>
                                        </p:tav>
                                        <p:tav tm="100000">
                                          <p:val>
                                            <p:fltVal val="0"/>
                                          </p:val>
                                        </p:tav>
                                      </p:tavLst>
                                    </p:anim>
                                    <p:animEffect transition="in" filter="fade">
                                      <p:cBhvr>
                                        <p:cTn id="59" dur="250"/>
                                        <p:tgtEl>
                                          <p:spTgt spid="1051"/>
                                        </p:tgtEl>
                                      </p:cBhvr>
                                    </p:animEffect>
                                  </p:childTnLst>
                                </p:cTn>
                              </p:par>
                            </p:childTnLst>
                          </p:cTn>
                        </p:par>
                        <p:par>
                          <p:cTn id="60" fill="hold">
                            <p:stCondLst>
                              <p:cond delay="3500"/>
                            </p:stCondLst>
                            <p:childTnLst>
                              <p:par>
                                <p:cTn id="61" presetID="31" presetClass="entr" presetSubtype="0" fill="hold" nodeType="afterEffect">
                                  <p:stCondLst>
                                    <p:cond delay="0"/>
                                  </p:stCondLst>
                                  <p:childTnLst>
                                    <p:set>
                                      <p:cBhvr>
                                        <p:cTn id="62" dur="1" fill="hold">
                                          <p:stCondLst>
                                            <p:cond delay="0"/>
                                          </p:stCondLst>
                                        </p:cTn>
                                        <p:tgtEl>
                                          <p:spTgt spid="1052"/>
                                        </p:tgtEl>
                                        <p:attrNameLst>
                                          <p:attrName>style.visibility</p:attrName>
                                        </p:attrNameLst>
                                      </p:cBhvr>
                                      <p:to>
                                        <p:strVal val="visible"/>
                                      </p:to>
                                    </p:set>
                                    <p:anim calcmode="lin" valueType="num">
                                      <p:cBhvr>
                                        <p:cTn id="63" dur="250" fill="hold"/>
                                        <p:tgtEl>
                                          <p:spTgt spid="1052"/>
                                        </p:tgtEl>
                                        <p:attrNameLst>
                                          <p:attrName>ppt_w</p:attrName>
                                        </p:attrNameLst>
                                      </p:cBhvr>
                                      <p:tavLst>
                                        <p:tav tm="0">
                                          <p:val>
                                            <p:fltVal val="0"/>
                                          </p:val>
                                        </p:tav>
                                        <p:tav tm="100000">
                                          <p:val>
                                            <p:strVal val="#ppt_w"/>
                                          </p:val>
                                        </p:tav>
                                      </p:tavLst>
                                    </p:anim>
                                    <p:anim calcmode="lin" valueType="num">
                                      <p:cBhvr>
                                        <p:cTn id="64" dur="250" fill="hold"/>
                                        <p:tgtEl>
                                          <p:spTgt spid="1052"/>
                                        </p:tgtEl>
                                        <p:attrNameLst>
                                          <p:attrName>ppt_h</p:attrName>
                                        </p:attrNameLst>
                                      </p:cBhvr>
                                      <p:tavLst>
                                        <p:tav tm="0">
                                          <p:val>
                                            <p:fltVal val="0"/>
                                          </p:val>
                                        </p:tav>
                                        <p:tav tm="100000">
                                          <p:val>
                                            <p:strVal val="#ppt_h"/>
                                          </p:val>
                                        </p:tav>
                                      </p:tavLst>
                                    </p:anim>
                                    <p:anim calcmode="lin" valueType="num">
                                      <p:cBhvr>
                                        <p:cTn id="65" dur="250" fill="hold"/>
                                        <p:tgtEl>
                                          <p:spTgt spid="1052"/>
                                        </p:tgtEl>
                                        <p:attrNameLst>
                                          <p:attrName>style.rotation</p:attrName>
                                        </p:attrNameLst>
                                      </p:cBhvr>
                                      <p:tavLst>
                                        <p:tav tm="0">
                                          <p:val>
                                            <p:fltVal val="90"/>
                                          </p:val>
                                        </p:tav>
                                        <p:tav tm="100000">
                                          <p:val>
                                            <p:fltVal val="0"/>
                                          </p:val>
                                        </p:tav>
                                      </p:tavLst>
                                    </p:anim>
                                    <p:animEffect transition="in" filter="fade">
                                      <p:cBhvr>
                                        <p:cTn id="66" dur="250"/>
                                        <p:tgtEl>
                                          <p:spTgt spid="1052"/>
                                        </p:tgtEl>
                                      </p:cBhvr>
                                    </p:animEffect>
                                  </p:childTnLst>
                                </p:cTn>
                              </p:par>
                            </p:childTnLst>
                          </p:cTn>
                        </p:par>
                        <p:par>
                          <p:cTn id="67" fill="hold">
                            <p:stCondLst>
                              <p:cond delay="3750"/>
                            </p:stCondLst>
                            <p:childTnLst>
                              <p:par>
                                <p:cTn id="68" presetID="31" presetClass="entr" presetSubtype="0" fill="hold" nodeType="afterEffect">
                                  <p:stCondLst>
                                    <p:cond delay="0"/>
                                  </p:stCondLst>
                                  <p:childTnLst>
                                    <p:set>
                                      <p:cBhvr>
                                        <p:cTn id="69" dur="1" fill="hold">
                                          <p:stCondLst>
                                            <p:cond delay="0"/>
                                          </p:stCondLst>
                                        </p:cTn>
                                        <p:tgtEl>
                                          <p:spTgt spid="1053"/>
                                        </p:tgtEl>
                                        <p:attrNameLst>
                                          <p:attrName>style.visibility</p:attrName>
                                        </p:attrNameLst>
                                      </p:cBhvr>
                                      <p:to>
                                        <p:strVal val="visible"/>
                                      </p:to>
                                    </p:set>
                                    <p:anim calcmode="lin" valueType="num">
                                      <p:cBhvr>
                                        <p:cTn id="70" dur="250" fill="hold"/>
                                        <p:tgtEl>
                                          <p:spTgt spid="1053"/>
                                        </p:tgtEl>
                                        <p:attrNameLst>
                                          <p:attrName>ppt_w</p:attrName>
                                        </p:attrNameLst>
                                      </p:cBhvr>
                                      <p:tavLst>
                                        <p:tav tm="0">
                                          <p:val>
                                            <p:fltVal val="0"/>
                                          </p:val>
                                        </p:tav>
                                        <p:tav tm="100000">
                                          <p:val>
                                            <p:strVal val="#ppt_w"/>
                                          </p:val>
                                        </p:tav>
                                      </p:tavLst>
                                    </p:anim>
                                    <p:anim calcmode="lin" valueType="num">
                                      <p:cBhvr>
                                        <p:cTn id="71" dur="250" fill="hold"/>
                                        <p:tgtEl>
                                          <p:spTgt spid="1053"/>
                                        </p:tgtEl>
                                        <p:attrNameLst>
                                          <p:attrName>ppt_h</p:attrName>
                                        </p:attrNameLst>
                                      </p:cBhvr>
                                      <p:tavLst>
                                        <p:tav tm="0">
                                          <p:val>
                                            <p:fltVal val="0"/>
                                          </p:val>
                                        </p:tav>
                                        <p:tav tm="100000">
                                          <p:val>
                                            <p:strVal val="#ppt_h"/>
                                          </p:val>
                                        </p:tav>
                                      </p:tavLst>
                                    </p:anim>
                                    <p:anim calcmode="lin" valueType="num">
                                      <p:cBhvr>
                                        <p:cTn id="72" dur="250" fill="hold"/>
                                        <p:tgtEl>
                                          <p:spTgt spid="1053"/>
                                        </p:tgtEl>
                                        <p:attrNameLst>
                                          <p:attrName>style.rotation</p:attrName>
                                        </p:attrNameLst>
                                      </p:cBhvr>
                                      <p:tavLst>
                                        <p:tav tm="0">
                                          <p:val>
                                            <p:fltVal val="90"/>
                                          </p:val>
                                        </p:tav>
                                        <p:tav tm="100000">
                                          <p:val>
                                            <p:fltVal val="0"/>
                                          </p:val>
                                        </p:tav>
                                      </p:tavLst>
                                    </p:anim>
                                    <p:animEffect transition="in" filter="fade">
                                      <p:cBhvr>
                                        <p:cTn id="73" dur="250"/>
                                        <p:tgtEl>
                                          <p:spTgt spid="1053"/>
                                        </p:tgtEl>
                                      </p:cBhvr>
                                    </p:animEffect>
                                  </p:childTnLst>
                                </p:cTn>
                              </p:par>
                            </p:childTnLst>
                          </p:cTn>
                        </p:par>
                        <p:par>
                          <p:cTn id="74" fill="hold">
                            <p:stCondLst>
                              <p:cond delay="4000"/>
                            </p:stCondLst>
                            <p:childTnLst>
                              <p:par>
                                <p:cTn id="75" presetID="31" presetClass="entr" presetSubtype="0" fill="hold" nodeType="afterEffect">
                                  <p:stCondLst>
                                    <p:cond delay="0"/>
                                  </p:stCondLst>
                                  <p:childTnLst>
                                    <p:set>
                                      <p:cBhvr>
                                        <p:cTn id="76" dur="1" fill="hold">
                                          <p:stCondLst>
                                            <p:cond delay="0"/>
                                          </p:stCondLst>
                                        </p:cTn>
                                        <p:tgtEl>
                                          <p:spTgt spid="1054"/>
                                        </p:tgtEl>
                                        <p:attrNameLst>
                                          <p:attrName>style.visibility</p:attrName>
                                        </p:attrNameLst>
                                      </p:cBhvr>
                                      <p:to>
                                        <p:strVal val="visible"/>
                                      </p:to>
                                    </p:set>
                                    <p:anim calcmode="lin" valueType="num">
                                      <p:cBhvr>
                                        <p:cTn id="77" dur="250" fill="hold"/>
                                        <p:tgtEl>
                                          <p:spTgt spid="1054"/>
                                        </p:tgtEl>
                                        <p:attrNameLst>
                                          <p:attrName>ppt_w</p:attrName>
                                        </p:attrNameLst>
                                      </p:cBhvr>
                                      <p:tavLst>
                                        <p:tav tm="0">
                                          <p:val>
                                            <p:fltVal val="0"/>
                                          </p:val>
                                        </p:tav>
                                        <p:tav tm="100000">
                                          <p:val>
                                            <p:strVal val="#ppt_w"/>
                                          </p:val>
                                        </p:tav>
                                      </p:tavLst>
                                    </p:anim>
                                    <p:anim calcmode="lin" valueType="num">
                                      <p:cBhvr>
                                        <p:cTn id="78" dur="250" fill="hold"/>
                                        <p:tgtEl>
                                          <p:spTgt spid="1054"/>
                                        </p:tgtEl>
                                        <p:attrNameLst>
                                          <p:attrName>ppt_h</p:attrName>
                                        </p:attrNameLst>
                                      </p:cBhvr>
                                      <p:tavLst>
                                        <p:tav tm="0">
                                          <p:val>
                                            <p:fltVal val="0"/>
                                          </p:val>
                                        </p:tav>
                                        <p:tav tm="100000">
                                          <p:val>
                                            <p:strVal val="#ppt_h"/>
                                          </p:val>
                                        </p:tav>
                                      </p:tavLst>
                                    </p:anim>
                                    <p:anim calcmode="lin" valueType="num">
                                      <p:cBhvr>
                                        <p:cTn id="79" dur="250" fill="hold"/>
                                        <p:tgtEl>
                                          <p:spTgt spid="1054"/>
                                        </p:tgtEl>
                                        <p:attrNameLst>
                                          <p:attrName>style.rotation</p:attrName>
                                        </p:attrNameLst>
                                      </p:cBhvr>
                                      <p:tavLst>
                                        <p:tav tm="0">
                                          <p:val>
                                            <p:fltVal val="90"/>
                                          </p:val>
                                        </p:tav>
                                        <p:tav tm="100000">
                                          <p:val>
                                            <p:fltVal val="0"/>
                                          </p:val>
                                        </p:tav>
                                      </p:tavLst>
                                    </p:anim>
                                    <p:animEffect transition="in" filter="fade">
                                      <p:cBhvr>
                                        <p:cTn id="80" dur="250"/>
                                        <p:tgtEl>
                                          <p:spTgt spid="1054"/>
                                        </p:tgtEl>
                                      </p:cBhvr>
                                    </p:animEffect>
                                  </p:childTnLst>
                                </p:cTn>
                              </p:par>
                            </p:childTnLst>
                          </p:cTn>
                        </p:par>
                        <p:par>
                          <p:cTn id="81" fill="hold">
                            <p:stCondLst>
                              <p:cond delay="4250"/>
                            </p:stCondLst>
                            <p:childTnLst>
                              <p:par>
                                <p:cTn id="82" presetID="31" presetClass="entr" presetSubtype="0" fill="hold" nodeType="afterEffect">
                                  <p:stCondLst>
                                    <p:cond delay="0"/>
                                  </p:stCondLst>
                                  <p:childTnLst>
                                    <p:set>
                                      <p:cBhvr>
                                        <p:cTn id="83" dur="1" fill="hold">
                                          <p:stCondLst>
                                            <p:cond delay="0"/>
                                          </p:stCondLst>
                                        </p:cTn>
                                        <p:tgtEl>
                                          <p:spTgt spid="1055"/>
                                        </p:tgtEl>
                                        <p:attrNameLst>
                                          <p:attrName>style.visibility</p:attrName>
                                        </p:attrNameLst>
                                      </p:cBhvr>
                                      <p:to>
                                        <p:strVal val="visible"/>
                                      </p:to>
                                    </p:set>
                                    <p:anim calcmode="lin" valueType="num">
                                      <p:cBhvr>
                                        <p:cTn id="84" dur="250" fill="hold"/>
                                        <p:tgtEl>
                                          <p:spTgt spid="1055"/>
                                        </p:tgtEl>
                                        <p:attrNameLst>
                                          <p:attrName>ppt_w</p:attrName>
                                        </p:attrNameLst>
                                      </p:cBhvr>
                                      <p:tavLst>
                                        <p:tav tm="0">
                                          <p:val>
                                            <p:fltVal val="0"/>
                                          </p:val>
                                        </p:tav>
                                        <p:tav tm="100000">
                                          <p:val>
                                            <p:strVal val="#ppt_w"/>
                                          </p:val>
                                        </p:tav>
                                      </p:tavLst>
                                    </p:anim>
                                    <p:anim calcmode="lin" valueType="num">
                                      <p:cBhvr>
                                        <p:cTn id="85" dur="250" fill="hold"/>
                                        <p:tgtEl>
                                          <p:spTgt spid="1055"/>
                                        </p:tgtEl>
                                        <p:attrNameLst>
                                          <p:attrName>ppt_h</p:attrName>
                                        </p:attrNameLst>
                                      </p:cBhvr>
                                      <p:tavLst>
                                        <p:tav tm="0">
                                          <p:val>
                                            <p:fltVal val="0"/>
                                          </p:val>
                                        </p:tav>
                                        <p:tav tm="100000">
                                          <p:val>
                                            <p:strVal val="#ppt_h"/>
                                          </p:val>
                                        </p:tav>
                                      </p:tavLst>
                                    </p:anim>
                                    <p:anim calcmode="lin" valueType="num">
                                      <p:cBhvr>
                                        <p:cTn id="86" dur="250" fill="hold"/>
                                        <p:tgtEl>
                                          <p:spTgt spid="1055"/>
                                        </p:tgtEl>
                                        <p:attrNameLst>
                                          <p:attrName>style.rotation</p:attrName>
                                        </p:attrNameLst>
                                      </p:cBhvr>
                                      <p:tavLst>
                                        <p:tav tm="0">
                                          <p:val>
                                            <p:fltVal val="90"/>
                                          </p:val>
                                        </p:tav>
                                        <p:tav tm="100000">
                                          <p:val>
                                            <p:fltVal val="0"/>
                                          </p:val>
                                        </p:tav>
                                      </p:tavLst>
                                    </p:anim>
                                    <p:animEffect transition="in" filter="fade">
                                      <p:cBhvr>
                                        <p:cTn id="87" dur="250"/>
                                        <p:tgtEl>
                                          <p:spTgt spid="1055"/>
                                        </p:tgtEl>
                                      </p:cBhvr>
                                    </p:animEffect>
                                  </p:childTnLst>
                                </p:cTn>
                              </p:par>
                            </p:childTnLst>
                          </p:cTn>
                        </p:par>
                        <p:par>
                          <p:cTn id="88" fill="hold">
                            <p:stCondLst>
                              <p:cond delay="4500"/>
                            </p:stCondLst>
                            <p:childTnLst>
                              <p:par>
                                <p:cTn id="89" presetID="31" presetClass="entr" presetSubtype="0" fill="hold" nodeType="afterEffect">
                                  <p:stCondLst>
                                    <p:cond delay="0"/>
                                  </p:stCondLst>
                                  <p:childTnLst>
                                    <p:set>
                                      <p:cBhvr>
                                        <p:cTn id="90" dur="1" fill="hold">
                                          <p:stCondLst>
                                            <p:cond delay="0"/>
                                          </p:stCondLst>
                                        </p:cTn>
                                        <p:tgtEl>
                                          <p:spTgt spid="1056"/>
                                        </p:tgtEl>
                                        <p:attrNameLst>
                                          <p:attrName>style.visibility</p:attrName>
                                        </p:attrNameLst>
                                      </p:cBhvr>
                                      <p:to>
                                        <p:strVal val="visible"/>
                                      </p:to>
                                    </p:set>
                                    <p:anim calcmode="lin" valueType="num">
                                      <p:cBhvr>
                                        <p:cTn id="91" dur="250" fill="hold"/>
                                        <p:tgtEl>
                                          <p:spTgt spid="1056"/>
                                        </p:tgtEl>
                                        <p:attrNameLst>
                                          <p:attrName>ppt_w</p:attrName>
                                        </p:attrNameLst>
                                      </p:cBhvr>
                                      <p:tavLst>
                                        <p:tav tm="0">
                                          <p:val>
                                            <p:fltVal val="0"/>
                                          </p:val>
                                        </p:tav>
                                        <p:tav tm="100000">
                                          <p:val>
                                            <p:strVal val="#ppt_w"/>
                                          </p:val>
                                        </p:tav>
                                      </p:tavLst>
                                    </p:anim>
                                    <p:anim calcmode="lin" valueType="num">
                                      <p:cBhvr>
                                        <p:cTn id="92" dur="250" fill="hold"/>
                                        <p:tgtEl>
                                          <p:spTgt spid="1056"/>
                                        </p:tgtEl>
                                        <p:attrNameLst>
                                          <p:attrName>ppt_h</p:attrName>
                                        </p:attrNameLst>
                                      </p:cBhvr>
                                      <p:tavLst>
                                        <p:tav tm="0">
                                          <p:val>
                                            <p:fltVal val="0"/>
                                          </p:val>
                                        </p:tav>
                                        <p:tav tm="100000">
                                          <p:val>
                                            <p:strVal val="#ppt_h"/>
                                          </p:val>
                                        </p:tav>
                                      </p:tavLst>
                                    </p:anim>
                                    <p:anim calcmode="lin" valueType="num">
                                      <p:cBhvr>
                                        <p:cTn id="93" dur="250" fill="hold"/>
                                        <p:tgtEl>
                                          <p:spTgt spid="1056"/>
                                        </p:tgtEl>
                                        <p:attrNameLst>
                                          <p:attrName>style.rotation</p:attrName>
                                        </p:attrNameLst>
                                      </p:cBhvr>
                                      <p:tavLst>
                                        <p:tav tm="0">
                                          <p:val>
                                            <p:fltVal val="90"/>
                                          </p:val>
                                        </p:tav>
                                        <p:tav tm="100000">
                                          <p:val>
                                            <p:fltVal val="0"/>
                                          </p:val>
                                        </p:tav>
                                      </p:tavLst>
                                    </p:anim>
                                    <p:animEffect transition="in" filter="fade">
                                      <p:cBhvr>
                                        <p:cTn id="94" dur="250"/>
                                        <p:tgtEl>
                                          <p:spTgt spid="1056"/>
                                        </p:tgtEl>
                                      </p:cBhvr>
                                    </p:animEffect>
                                  </p:childTnLst>
                                </p:cTn>
                              </p:par>
                            </p:childTnLst>
                          </p:cTn>
                        </p:par>
                        <p:par>
                          <p:cTn id="95" fill="hold">
                            <p:stCondLst>
                              <p:cond delay="4750"/>
                            </p:stCondLst>
                            <p:childTnLst>
                              <p:par>
                                <p:cTn id="96" presetID="31" presetClass="entr" presetSubtype="0" fill="hold" nodeType="afterEffect">
                                  <p:stCondLst>
                                    <p:cond delay="0"/>
                                  </p:stCondLst>
                                  <p:childTnLst>
                                    <p:set>
                                      <p:cBhvr>
                                        <p:cTn id="97" dur="1" fill="hold">
                                          <p:stCondLst>
                                            <p:cond delay="0"/>
                                          </p:stCondLst>
                                        </p:cTn>
                                        <p:tgtEl>
                                          <p:spTgt spid="1057"/>
                                        </p:tgtEl>
                                        <p:attrNameLst>
                                          <p:attrName>style.visibility</p:attrName>
                                        </p:attrNameLst>
                                      </p:cBhvr>
                                      <p:to>
                                        <p:strVal val="visible"/>
                                      </p:to>
                                    </p:set>
                                    <p:anim calcmode="lin" valueType="num">
                                      <p:cBhvr>
                                        <p:cTn id="98" dur="250" fill="hold"/>
                                        <p:tgtEl>
                                          <p:spTgt spid="1057"/>
                                        </p:tgtEl>
                                        <p:attrNameLst>
                                          <p:attrName>ppt_w</p:attrName>
                                        </p:attrNameLst>
                                      </p:cBhvr>
                                      <p:tavLst>
                                        <p:tav tm="0">
                                          <p:val>
                                            <p:fltVal val="0"/>
                                          </p:val>
                                        </p:tav>
                                        <p:tav tm="100000">
                                          <p:val>
                                            <p:strVal val="#ppt_w"/>
                                          </p:val>
                                        </p:tav>
                                      </p:tavLst>
                                    </p:anim>
                                    <p:anim calcmode="lin" valueType="num">
                                      <p:cBhvr>
                                        <p:cTn id="99" dur="250" fill="hold"/>
                                        <p:tgtEl>
                                          <p:spTgt spid="1057"/>
                                        </p:tgtEl>
                                        <p:attrNameLst>
                                          <p:attrName>ppt_h</p:attrName>
                                        </p:attrNameLst>
                                      </p:cBhvr>
                                      <p:tavLst>
                                        <p:tav tm="0">
                                          <p:val>
                                            <p:fltVal val="0"/>
                                          </p:val>
                                        </p:tav>
                                        <p:tav tm="100000">
                                          <p:val>
                                            <p:strVal val="#ppt_h"/>
                                          </p:val>
                                        </p:tav>
                                      </p:tavLst>
                                    </p:anim>
                                    <p:anim calcmode="lin" valueType="num">
                                      <p:cBhvr>
                                        <p:cTn id="100" dur="250" fill="hold"/>
                                        <p:tgtEl>
                                          <p:spTgt spid="1057"/>
                                        </p:tgtEl>
                                        <p:attrNameLst>
                                          <p:attrName>style.rotation</p:attrName>
                                        </p:attrNameLst>
                                      </p:cBhvr>
                                      <p:tavLst>
                                        <p:tav tm="0">
                                          <p:val>
                                            <p:fltVal val="90"/>
                                          </p:val>
                                        </p:tav>
                                        <p:tav tm="100000">
                                          <p:val>
                                            <p:fltVal val="0"/>
                                          </p:val>
                                        </p:tav>
                                      </p:tavLst>
                                    </p:anim>
                                    <p:animEffect transition="in" filter="fade">
                                      <p:cBhvr>
                                        <p:cTn id="101" dur="250"/>
                                        <p:tgtEl>
                                          <p:spTgt spid="1057"/>
                                        </p:tgtEl>
                                      </p:cBhvr>
                                    </p:animEffect>
                                  </p:childTnLst>
                                </p:cTn>
                              </p:par>
                            </p:childTnLst>
                          </p:cTn>
                        </p:par>
                        <p:par>
                          <p:cTn id="102" fill="hold">
                            <p:stCondLst>
                              <p:cond delay="5000"/>
                            </p:stCondLst>
                            <p:childTnLst>
                              <p:par>
                                <p:cTn id="103" presetID="31" presetClass="entr" presetSubtype="0" fill="hold" nodeType="afterEffect">
                                  <p:stCondLst>
                                    <p:cond delay="0"/>
                                  </p:stCondLst>
                                  <p:childTnLst>
                                    <p:set>
                                      <p:cBhvr>
                                        <p:cTn id="104" dur="1" fill="hold">
                                          <p:stCondLst>
                                            <p:cond delay="0"/>
                                          </p:stCondLst>
                                        </p:cTn>
                                        <p:tgtEl>
                                          <p:spTgt spid="1058"/>
                                        </p:tgtEl>
                                        <p:attrNameLst>
                                          <p:attrName>style.visibility</p:attrName>
                                        </p:attrNameLst>
                                      </p:cBhvr>
                                      <p:to>
                                        <p:strVal val="visible"/>
                                      </p:to>
                                    </p:set>
                                    <p:anim calcmode="lin" valueType="num">
                                      <p:cBhvr>
                                        <p:cTn id="105" dur="250" fill="hold"/>
                                        <p:tgtEl>
                                          <p:spTgt spid="1058"/>
                                        </p:tgtEl>
                                        <p:attrNameLst>
                                          <p:attrName>ppt_w</p:attrName>
                                        </p:attrNameLst>
                                      </p:cBhvr>
                                      <p:tavLst>
                                        <p:tav tm="0">
                                          <p:val>
                                            <p:fltVal val="0"/>
                                          </p:val>
                                        </p:tav>
                                        <p:tav tm="100000">
                                          <p:val>
                                            <p:strVal val="#ppt_w"/>
                                          </p:val>
                                        </p:tav>
                                      </p:tavLst>
                                    </p:anim>
                                    <p:anim calcmode="lin" valueType="num">
                                      <p:cBhvr>
                                        <p:cTn id="106" dur="250" fill="hold"/>
                                        <p:tgtEl>
                                          <p:spTgt spid="1058"/>
                                        </p:tgtEl>
                                        <p:attrNameLst>
                                          <p:attrName>ppt_h</p:attrName>
                                        </p:attrNameLst>
                                      </p:cBhvr>
                                      <p:tavLst>
                                        <p:tav tm="0">
                                          <p:val>
                                            <p:fltVal val="0"/>
                                          </p:val>
                                        </p:tav>
                                        <p:tav tm="100000">
                                          <p:val>
                                            <p:strVal val="#ppt_h"/>
                                          </p:val>
                                        </p:tav>
                                      </p:tavLst>
                                    </p:anim>
                                    <p:anim calcmode="lin" valueType="num">
                                      <p:cBhvr>
                                        <p:cTn id="107" dur="250" fill="hold"/>
                                        <p:tgtEl>
                                          <p:spTgt spid="1058"/>
                                        </p:tgtEl>
                                        <p:attrNameLst>
                                          <p:attrName>style.rotation</p:attrName>
                                        </p:attrNameLst>
                                      </p:cBhvr>
                                      <p:tavLst>
                                        <p:tav tm="0">
                                          <p:val>
                                            <p:fltVal val="90"/>
                                          </p:val>
                                        </p:tav>
                                        <p:tav tm="100000">
                                          <p:val>
                                            <p:fltVal val="0"/>
                                          </p:val>
                                        </p:tav>
                                      </p:tavLst>
                                    </p:anim>
                                    <p:animEffect transition="in" filter="fade">
                                      <p:cBhvr>
                                        <p:cTn id="108" dur="250"/>
                                        <p:tgtEl>
                                          <p:spTgt spid="1058"/>
                                        </p:tgtEl>
                                      </p:cBhvr>
                                    </p:animEffect>
                                  </p:childTnLst>
                                </p:cTn>
                              </p:par>
                            </p:childTnLst>
                          </p:cTn>
                        </p:par>
                        <p:par>
                          <p:cTn id="109" fill="hold">
                            <p:stCondLst>
                              <p:cond delay="5250"/>
                            </p:stCondLst>
                            <p:childTnLst>
                              <p:par>
                                <p:cTn id="110" presetID="31" presetClass="entr" presetSubtype="0" fill="hold" nodeType="afterEffect">
                                  <p:stCondLst>
                                    <p:cond delay="0"/>
                                  </p:stCondLst>
                                  <p:childTnLst>
                                    <p:set>
                                      <p:cBhvr>
                                        <p:cTn id="111" dur="1" fill="hold">
                                          <p:stCondLst>
                                            <p:cond delay="0"/>
                                          </p:stCondLst>
                                        </p:cTn>
                                        <p:tgtEl>
                                          <p:spTgt spid="1059"/>
                                        </p:tgtEl>
                                        <p:attrNameLst>
                                          <p:attrName>style.visibility</p:attrName>
                                        </p:attrNameLst>
                                      </p:cBhvr>
                                      <p:to>
                                        <p:strVal val="visible"/>
                                      </p:to>
                                    </p:set>
                                    <p:anim calcmode="lin" valueType="num">
                                      <p:cBhvr>
                                        <p:cTn id="112" dur="250" fill="hold"/>
                                        <p:tgtEl>
                                          <p:spTgt spid="1059"/>
                                        </p:tgtEl>
                                        <p:attrNameLst>
                                          <p:attrName>ppt_w</p:attrName>
                                        </p:attrNameLst>
                                      </p:cBhvr>
                                      <p:tavLst>
                                        <p:tav tm="0">
                                          <p:val>
                                            <p:fltVal val="0"/>
                                          </p:val>
                                        </p:tav>
                                        <p:tav tm="100000">
                                          <p:val>
                                            <p:strVal val="#ppt_w"/>
                                          </p:val>
                                        </p:tav>
                                      </p:tavLst>
                                    </p:anim>
                                    <p:anim calcmode="lin" valueType="num">
                                      <p:cBhvr>
                                        <p:cTn id="113" dur="250" fill="hold"/>
                                        <p:tgtEl>
                                          <p:spTgt spid="1059"/>
                                        </p:tgtEl>
                                        <p:attrNameLst>
                                          <p:attrName>ppt_h</p:attrName>
                                        </p:attrNameLst>
                                      </p:cBhvr>
                                      <p:tavLst>
                                        <p:tav tm="0">
                                          <p:val>
                                            <p:fltVal val="0"/>
                                          </p:val>
                                        </p:tav>
                                        <p:tav tm="100000">
                                          <p:val>
                                            <p:strVal val="#ppt_h"/>
                                          </p:val>
                                        </p:tav>
                                      </p:tavLst>
                                    </p:anim>
                                    <p:anim calcmode="lin" valueType="num">
                                      <p:cBhvr>
                                        <p:cTn id="114" dur="250" fill="hold"/>
                                        <p:tgtEl>
                                          <p:spTgt spid="1059"/>
                                        </p:tgtEl>
                                        <p:attrNameLst>
                                          <p:attrName>style.rotation</p:attrName>
                                        </p:attrNameLst>
                                      </p:cBhvr>
                                      <p:tavLst>
                                        <p:tav tm="0">
                                          <p:val>
                                            <p:fltVal val="90"/>
                                          </p:val>
                                        </p:tav>
                                        <p:tav tm="100000">
                                          <p:val>
                                            <p:fltVal val="0"/>
                                          </p:val>
                                        </p:tav>
                                      </p:tavLst>
                                    </p:anim>
                                    <p:animEffect transition="in" filter="fade">
                                      <p:cBhvr>
                                        <p:cTn id="115" dur="250"/>
                                        <p:tgtEl>
                                          <p:spTgt spid="1059"/>
                                        </p:tgtEl>
                                      </p:cBhvr>
                                    </p:animEffect>
                                  </p:childTnLst>
                                </p:cTn>
                              </p:par>
                            </p:childTnLst>
                          </p:cTn>
                        </p:par>
                        <p:par>
                          <p:cTn id="116" fill="hold">
                            <p:stCondLst>
                              <p:cond delay="5500"/>
                            </p:stCondLst>
                            <p:childTnLst>
                              <p:par>
                                <p:cTn id="117" presetID="31" presetClass="entr" presetSubtype="0" fill="hold" nodeType="afterEffect">
                                  <p:stCondLst>
                                    <p:cond delay="0"/>
                                  </p:stCondLst>
                                  <p:childTnLst>
                                    <p:set>
                                      <p:cBhvr>
                                        <p:cTn id="118" dur="1" fill="hold">
                                          <p:stCondLst>
                                            <p:cond delay="0"/>
                                          </p:stCondLst>
                                        </p:cTn>
                                        <p:tgtEl>
                                          <p:spTgt spid="1060"/>
                                        </p:tgtEl>
                                        <p:attrNameLst>
                                          <p:attrName>style.visibility</p:attrName>
                                        </p:attrNameLst>
                                      </p:cBhvr>
                                      <p:to>
                                        <p:strVal val="visible"/>
                                      </p:to>
                                    </p:set>
                                    <p:anim calcmode="lin" valueType="num">
                                      <p:cBhvr>
                                        <p:cTn id="119" dur="250" fill="hold"/>
                                        <p:tgtEl>
                                          <p:spTgt spid="1060"/>
                                        </p:tgtEl>
                                        <p:attrNameLst>
                                          <p:attrName>ppt_w</p:attrName>
                                        </p:attrNameLst>
                                      </p:cBhvr>
                                      <p:tavLst>
                                        <p:tav tm="0">
                                          <p:val>
                                            <p:fltVal val="0"/>
                                          </p:val>
                                        </p:tav>
                                        <p:tav tm="100000">
                                          <p:val>
                                            <p:strVal val="#ppt_w"/>
                                          </p:val>
                                        </p:tav>
                                      </p:tavLst>
                                    </p:anim>
                                    <p:anim calcmode="lin" valueType="num">
                                      <p:cBhvr>
                                        <p:cTn id="120" dur="250" fill="hold"/>
                                        <p:tgtEl>
                                          <p:spTgt spid="1060"/>
                                        </p:tgtEl>
                                        <p:attrNameLst>
                                          <p:attrName>ppt_h</p:attrName>
                                        </p:attrNameLst>
                                      </p:cBhvr>
                                      <p:tavLst>
                                        <p:tav tm="0">
                                          <p:val>
                                            <p:fltVal val="0"/>
                                          </p:val>
                                        </p:tav>
                                        <p:tav tm="100000">
                                          <p:val>
                                            <p:strVal val="#ppt_h"/>
                                          </p:val>
                                        </p:tav>
                                      </p:tavLst>
                                    </p:anim>
                                    <p:anim calcmode="lin" valueType="num">
                                      <p:cBhvr>
                                        <p:cTn id="121" dur="250" fill="hold"/>
                                        <p:tgtEl>
                                          <p:spTgt spid="1060"/>
                                        </p:tgtEl>
                                        <p:attrNameLst>
                                          <p:attrName>style.rotation</p:attrName>
                                        </p:attrNameLst>
                                      </p:cBhvr>
                                      <p:tavLst>
                                        <p:tav tm="0">
                                          <p:val>
                                            <p:fltVal val="90"/>
                                          </p:val>
                                        </p:tav>
                                        <p:tav tm="100000">
                                          <p:val>
                                            <p:fltVal val="0"/>
                                          </p:val>
                                        </p:tav>
                                      </p:tavLst>
                                    </p:anim>
                                    <p:animEffect transition="in" filter="fade">
                                      <p:cBhvr>
                                        <p:cTn id="122" dur="250"/>
                                        <p:tgtEl>
                                          <p:spTgt spid="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uppe 32">
            <a:extLst>
              <a:ext uri="{FF2B5EF4-FFF2-40B4-BE49-F238E27FC236}">
                <a16:creationId xmlns:a16="http://schemas.microsoft.com/office/drawing/2014/main" id="{A31F9E42-A383-49CE-A711-5C1714CC46F5}"/>
              </a:ext>
            </a:extLst>
          </p:cNvPr>
          <p:cNvGrpSpPr/>
          <p:nvPr/>
        </p:nvGrpSpPr>
        <p:grpSpPr>
          <a:xfrm>
            <a:off x="2336556" y="-28661"/>
            <a:ext cx="7886700" cy="6925954"/>
            <a:chOff x="2152650" y="-33977"/>
            <a:chExt cx="7886700" cy="6925954"/>
          </a:xfrm>
        </p:grpSpPr>
        <p:pic>
          <p:nvPicPr>
            <p:cNvPr id="34" name="Bilde 33">
              <a:extLst>
                <a:ext uri="{FF2B5EF4-FFF2-40B4-BE49-F238E27FC236}">
                  <a16:creationId xmlns:a16="http://schemas.microsoft.com/office/drawing/2014/main" id="{A9C5B0C4-3CB6-4F51-81BB-505ED23C0894}"/>
                </a:ext>
              </a:extLst>
            </p:cNvPr>
            <p:cNvPicPr>
              <a:picLocks noChangeAspect="1"/>
            </p:cNvPicPr>
            <p:nvPr/>
          </p:nvPicPr>
          <p:blipFill>
            <a:blip r:embed="rId2"/>
            <a:stretch>
              <a:fillRect/>
            </a:stretch>
          </p:blipFill>
          <p:spPr>
            <a:xfrm>
              <a:off x="2152650" y="-33977"/>
              <a:ext cx="7886700" cy="6925954"/>
            </a:xfrm>
            <a:prstGeom prst="rect">
              <a:avLst/>
            </a:prstGeom>
          </p:spPr>
        </p:pic>
        <p:grpSp>
          <p:nvGrpSpPr>
            <p:cNvPr id="35" name="Gruppe 34">
              <a:extLst>
                <a:ext uri="{FF2B5EF4-FFF2-40B4-BE49-F238E27FC236}">
                  <a16:creationId xmlns:a16="http://schemas.microsoft.com/office/drawing/2014/main" id="{6E0F2CBE-3135-4B48-B8C4-23A6D58D7C60}"/>
                </a:ext>
              </a:extLst>
            </p:cNvPr>
            <p:cNvGrpSpPr/>
            <p:nvPr/>
          </p:nvGrpSpPr>
          <p:grpSpPr>
            <a:xfrm>
              <a:off x="4157329" y="347330"/>
              <a:ext cx="5667053" cy="6544647"/>
              <a:chOff x="4157329" y="347330"/>
              <a:chExt cx="5667053" cy="6544647"/>
            </a:xfrm>
          </p:grpSpPr>
          <p:pic>
            <p:nvPicPr>
              <p:cNvPr id="38" name="Bilde 37">
                <a:extLst>
                  <a:ext uri="{FF2B5EF4-FFF2-40B4-BE49-F238E27FC236}">
                    <a16:creationId xmlns:a16="http://schemas.microsoft.com/office/drawing/2014/main" id="{A68A87AD-3D4A-4FDA-9952-94625FD7E8CC}"/>
                  </a:ext>
                </a:extLst>
              </p:cNvPr>
              <p:cNvPicPr>
                <a:picLocks noChangeAspect="1"/>
              </p:cNvPicPr>
              <p:nvPr/>
            </p:nvPicPr>
            <p:blipFill rotWithShape="1">
              <a:blip r:embed="rId2"/>
              <a:srcRect l="25238" t="5505" r="72471"/>
              <a:stretch/>
            </p:blipFill>
            <p:spPr>
              <a:xfrm>
                <a:off x="4157329" y="347330"/>
                <a:ext cx="180653" cy="6544647"/>
              </a:xfrm>
              <a:prstGeom prst="rect">
                <a:avLst/>
              </a:prstGeom>
            </p:spPr>
          </p:pic>
          <p:pic>
            <p:nvPicPr>
              <p:cNvPr id="39" name="Bilde 38">
                <a:extLst>
                  <a:ext uri="{FF2B5EF4-FFF2-40B4-BE49-F238E27FC236}">
                    <a16:creationId xmlns:a16="http://schemas.microsoft.com/office/drawing/2014/main" id="{471B30E8-5150-4C2E-95A0-3399FA1CB76C}"/>
                  </a:ext>
                </a:extLst>
              </p:cNvPr>
              <p:cNvPicPr>
                <a:picLocks noChangeAspect="1"/>
              </p:cNvPicPr>
              <p:nvPr/>
            </p:nvPicPr>
            <p:blipFill rotWithShape="1">
              <a:blip r:embed="rId2"/>
              <a:srcRect l="25238" t="5505" r="72471"/>
              <a:stretch/>
            </p:blipFill>
            <p:spPr>
              <a:xfrm>
                <a:off x="4309729" y="347330"/>
                <a:ext cx="180653" cy="6544647"/>
              </a:xfrm>
              <a:prstGeom prst="rect">
                <a:avLst/>
              </a:prstGeom>
            </p:spPr>
          </p:pic>
          <p:pic>
            <p:nvPicPr>
              <p:cNvPr id="40" name="Bilde 39">
                <a:extLst>
                  <a:ext uri="{FF2B5EF4-FFF2-40B4-BE49-F238E27FC236}">
                    <a16:creationId xmlns:a16="http://schemas.microsoft.com/office/drawing/2014/main" id="{D47915B0-0253-4F0A-9A26-643D522AF873}"/>
                  </a:ext>
                </a:extLst>
              </p:cNvPr>
              <p:cNvPicPr>
                <a:picLocks noChangeAspect="1"/>
              </p:cNvPicPr>
              <p:nvPr/>
            </p:nvPicPr>
            <p:blipFill rotWithShape="1">
              <a:blip r:embed="rId2"/>
              <a:srcRect l="25238" t="5505" r="72471"/>
              <a:stretch/>
            </p:blipFill>
            <p:spPr>
              <a:xfrm>
                <a:off x="4462129" y="347330"/>
                <a:ext cx="180653" cy="6544647"/>
              </a:xfrm>
              <a:prstGeom prst="rect">
                <a:avLst/>
              </a:prstGeom>
            </p:spPr>
          </p:pic>
          <p:pic>
            <p:nvPicPr>
              <p:cNvPr id="41" name="Bilde 40">
                <a:extLst>
                  <a:ext uri="{FF2B5EF4-FFF2-40B4-BE49-F238E27FC236}">
                    <a16:creationId xmlns:a16="http://schemas.microsoft.com/office/drawing/2014/main" id="{C91E1BC9-C0B1-439F-AA36-DB23D55CB8CD}"/>
                  </a:ext>
                </a:extLst>
              </p:cNvPr>
              <p:cNvPicPr>
                <a:picLocks noChangeAspect="1"/>
              </p:cNvPicPr>
              <p:nvPr/>
            </p:nvPicPr>
            <p:blipFill rotWithShape="1">
              <a:blip r:embed="rId2"/>
              <a:srcRect l="25238" t="5505" r="72471"/>
              <a:stretch/>
            </p:blipFill>
            <p:spPr>
              <a:xfrm>
                <a:off x="4614529" y="347330"/>
                <a:ext cx="180653" cy="6544647"/>
              </a:xfrm>
              <a:prstGeom prst="rect">
                <a:avLst/>
              </a:prstGeom>
            </p:spPr>
          </p:pic>
          <p:pic>
            <p:nvPicPr>
              <p:cNvPr id="42" name="Bilde 41">
                <a:extLst>
                  <a:ext uri="{FF2B5EF4-FFF2-40B4-BE49-F238E27FC236}">
                    <a16:creationId xmlns:a16="http://schemas.microsoft.com/office/drawing/2014/main" id="{556E365D-64D7-4AE8-A9A6-75BF077607A0}"/>
                  </a:ext>
                </a:extLst>
              </p:cNvPr>
              <p:cNvPicPr>
                <a:picLocks noChangeAspect="1"/>
              </p:cNvPicPr>
              <p:nvPr/>
            </p:nvPicPr>
            <p:blipFill rotWithShape="1">
              <a:blip r:embed="rId2"/>
              <a:srcRect l="25238" t="5505" r="72471"/>
              <a:stretch/>
            </p:blipFill>
            <p:spPr>
              <a:xfrm>
                <a:off x="4766929" y="347330"/>
                <a:ext cx="180653" cy="6544647"/>
              </a:xfrm>
              <a:prstGeom prst="rect">
                <a:avLst/>
              </a:prstGeom>
            </p:spPr>
          </p:pic>
          <p:pic>
            <p:nvPicPr>
              <p:cNvPr id="43" name="Bilde 42">
                <a:extLst>
                  <a:ext uri="{FF2B5EF4-FFF2-40B4-BE49-F238E27FC236}">
                    <a16:creationId xmlns:a16="http://schemas.microsoft.com/office/drawing/2014/main" id="{CCD7C5F2-BA02-445B-832C-62E87448DDD4}"/>
                  </a:ext>
                </a:extLst>
              </p:cNvPr>
              <p:cNvPicPr>
                <a:picLocks noChangeAspect="1"/>
              </p:cNvPicPr>
              <p:nvPr/>
            </p:nvPicPr>
            <p:blipFill rotWithShape="1">
              <a:blip r:embed="rId2"/>
              <a:srcRect l="25238" t="5505" r="72471"/>
              <a:stretch/>
            </p:blipFill>
            <p:spPr>
              <a:xfrm>
                <a:off x="4919329" y="347330"/>
                <a:ext cx="180653" cy="6544647"/>
              </a:xfrm>
              <a:prstGeom prst="rect">
                <a:avLst/>
              </a:prstGeom>
            </p:spPr>
          </p:pic>
          <p:pic>
            <p:nvPicPr>
              <p:cNvPr id="44" name="Bilde 43">
                <a:extLst>
                  <a:ext uri="{FF2B5EF4-FFF2-40B4-BE49-F238E27FC236}">
                    <a16:creationId xmlns:a16="http://schemas.microsoft.com/office/drawing/2014/main" id="{6667E0A9-E8A6-4976-BC0D-B56949947F8C}"/>
                  </a:ext>
                </a:extLst>
              </p:cNvPr>
              <p:cNvPicPr>
                <a:picLocks noChangeAspect="1"/>
              </p:cNvPicPr>
              <p:nvPr/>
            </p:nvPicPr>
            <p:blipFill rotWithShape="1">
              <a:blip r:embed="rId2"/>
              <a:srcRect l="25238" t="5505" r="72471"/>
              <a:stretch/>
            </p:blipFill>
            <p:spPr>
              <a:xfrm>
                <a:off x="5071729" y="347330"/>
                <a:ext cx="180653" cy="6544647"/>
              </a:xfrm>
              <a:prstGeom prst="rect">
                <a:avLst/>
              </a:prstGeom>
            </p:spPr>
          </p:pic>
          <p:pic>
            <p:nvPicPr>
              <p:cNvPr id="45" name="Bilde 44">
                <a:extLst>
                  <a:ext uri="{FF2B5EF4-FFF2-40B4-BE49-F238E27FC236}">
                    <a16:creationId xmlns:a16="http://schemas.microsoft.com/office/drawing/2014/main" id="{E5DBC7D7-1BAB-400C-8C9C-CB69A19C1CD5}"/>
                  </a:ext>
                </a:extLst>
              </p:cNvPr>
              <p:cNvPicPr>
                <a:picLocks noChangeAspect="1"/>
              </p:cNvPicPr>
              <p:nvPr/>
            </p:nvPicPr>
            <p:blipFill rotWithShape="1">
              <a:blip r:embed="rId2"/>
              <a:srcRect l="25238" t="5505" r="72471"/>
              <a:stretch/>
            </p:blipFill>
            <p:spPr>
              <a:xfrm>
                <a:off x="5224129" y="347330"/>
                <a:ext cx="180653" cy="6544647"/>
              </a:xfrm>
              <a:prstGeom prst="rect">
                <a:avLst/>
              </a:prstGeom>
            </p:spPr>
          </p:pic>
          <p:pic>
            <p:nvPicPr>
              <p:cNvPr id="46" name="Bilde 45">
                <a:extLst>
                  <a:ext uri="{FF2B5EF4-FFF2-40B4-BE49-F238E27FC236}">
                    <a16:creationId xmlns:a16="http://schemas.microsoft.com/office/drawing/2014/main" id="{6D69889F-494A-43B9-B5E1-B5DAC327FD3C}"/>
                  </a:ext>
                </a:extLst>
              </p:cNvPr>
              <p:cNvPicPr>
                <a:picLocks noChangeAspect="1"/>
              </p:cNvPicPr>
              <p:nvPr/>
            </p:nvPicPr>
            <p:blipFill rotWithShape="1">
              <a:blip r:embed="rId2"/>
              <a:srcRect l="25238" t="5505" r="72471"/>
              <a:stretch/>
            </p:blipFill>
            <p:spPr>
              <a:xfrm>
                <a:off x="5376529" y="347330"/>
                <a:ext cx="180653" cy="6544647"/>
              </a:xfrm>
              <a:prstGeom prst="rect">
                <a:avLst/>
              </a:prstGeom>
            </p:spPr>
          </p:pic>
          <p:pic>
            <p:nvPicPr>
              <p:cNvPr id="47" name="Bilde 46">
                <a:extLst>
                  <a:ext uri="{FF2B5EF4-FFF2-40B4-BE49-F238E27FC236}">
                    <a16:creationId xmlns:a16="http://schemas.microsoft.com/office/drawing/2014/main" id="{43F5DAAE-6DDE-49B1-AA27-3A77FE4CE6DC}"/>
                  </a:ext>
                </a:extLst>
              </p:cNvPr>
              <p:cNvPicPr>
                <a:picLocks noChangeAspect="1"/>
              </p:cNvPicPr>
              <p:nvPr/>
            </p:nvPicPr>
            <p:blipFill rotWithShape="1">
              <a:blip r:embed="rId2"/>
              <a:srcRect l="25238" t="5505" r="72471"/>
              <a:stretch/>
            </p:blipFill>
            <p:spPr>
              <a:xfrm>
                <a:off x="5528929" y="347330"/>
                <a:ext cx="180653" cy="6544647"/>
              </a:xfrm>
              <a:prstGeom prst="rect">
                <a:avLst/>
              </a:prstGeom>
            </p:spPr>
          </p:pic>
          <p:pic>
            <p:nvPicPr>
              <p:cNvPr id="48" name="Bilde 47">
                <a:extLst>
                  <a:ext uri="{FF2B5EF4-FFF2-40B4-BE49-F238E27FC236}">
                    <a16:creationId xmlns:a16="http://schemas.microsoft.com/office/drawing/2014/main" id="{3F39D02F-902E-4905-BBB9-8DAF9028CEF5}"/>
                  </a:ext>
                </a:extLst>
              </p:cNvPr>
              <p:cNvPicPr>
                <a:picLocks noChangeAspect="1"/>
              </p:cNvPicPr>
              <p:nvPr/>
            </p:nvPicPr>
            <p:blipFill rotWithShape="1">
              <a:blip r:embed="rId2"/>
              <a:srcRect l="25238" t="5505" r="72471"/>
              <a:stretch/>
            </p:blipFill>
            <p:spPr>
              <a:xfrm>
                <a:off x="5681329" y="347330"/>
                <a:ext cx="180653" cy="6544647"/>
              </a:xfrm>
              <a:prstGeom prst="rect">
                <a:avLst/>
              </a:prstGeom>
            </p:spPr>
          </p:pic>
          <p:pic>
            <p:nvPicPr>
              <p:cNvPr id="49" name="Bilde 48">
                <a:extLst>
                  <a:ext uri="{FF2B5EF4-FFF2-40B4-BE49-F238E27FC236}">
                    <a16:creationId xmlns:a16="http://schemas.microsoft.com/office/drawing/2014/main" id="{FB2336CA-8C9D-4AD0-A078-43BACDAEABFE}"/>
                  </a:ext>
                </a:extLst>
              </p:cNvPr>
              <p:cNvPicPr>
                <a:picLocks noChangeAspect="1"/>
              </p:cNvPicPr>
              <p:nvPr/>
            </p:nvPicPr>
            <p:blipFill rotWithShape="1">
              <a:blip r:embed="rId2"/>
              <a:srcRect l="25238" t="5505" r="72471"/>
              <a:stretch/>
            </p:blipFill>
            <p:spPr>
              <a:xfrm>
                <a:off x="5833729" y="347330"/>
                <a:ext cx="180653" cy="6544647"/>
              </a:xfrm>
              <a:prstGeom prst="rect">
                <a:avLst/>
              </a:prstGeom>
            </p:spPr>
          </p:pic>
          <p:pic>
            <p:nvPicPr>
              <p:cNvPr id="50" name="Bilde 49">
                <a:extLst>
                  <a:ext uri="{FF2B5EF4-FFF2-40B4-BE49-F238E27FC236}">
                    <a16:creationId xmlns:a16="http://schemas.microsoft.com/office/drawing/2014/main" id="{9785C1E5-85EA-4B2E-A76D-873A9D9DA1A7}"/>
                  </a:ext>
                </a:extLst>
              </p:cNvPr>
              <p:cNvPicPr>
                <a:picLocks noChangeAspect="1"/>
              </p:cNvPicPr>
              <p:nvPr/>
            </p:nvPicPr>
            <p:blipFill rotWithShape="1">
              <a:blip r:embed="rId2"/>
              <a:srcRect l="25238" t="5505" r="72471"/>
              <a:stretch/>
            </p:blipFill>
            <p:spPr>
              <a:xfrm>
                <a:off x="5986129" y="347330"/>
                <a:ext cx="180653" cy="6544647"/>
              </a:xfrm>
              <a:prstGeom prst="rect">
                <a:avLst/>
              </a:prstGeom>
            </p:spPr>
          </p:pic>
          <p:pic>
            <p:nvPicPr>
              <p:cNvPr id="51" name="Bilde 50">
                <a:extLst>
                  <a:ext uri="{FF2B5EF4-FFF2-40B4-BE49-F238E27FC236}">
                    <a16:creationId xmlns:a16="http://schemas.microsoft.com/office/drawing/2014/main" id="{41720D4D-43EE-4F83-8856-1EDEB7634D90}"/>
                  </a:ext>
                </a:extLst>
              </p:cNvPr>
              <p:cNvPicPr>
                <a:picLocks noChangeAspect="1"/>
              </p:cNvPicPr>
              <p:nvPr/>
            </p:nvPicPr>
            <p:blipFill rotWithShape="1">
              <a:blip r:embed="rId2"/>
              <a:srcRect l="25238" t="5505" r="72471"/>
              <a:stretch/>
            </p:blipFill>
            <p:spPr>
              <a:xfrm>
                <a:off x="6138529" y="347330"/>
                <a:ext cx="180653" cy="6544647"/>
              </a:xfrm>
              <a:prstGeom prst="rect">
                <a:avLst/>
              </a:prstGeom>
            </p:spPr>
          </p:pic>
          <p:pic>
            <p:nvPicPr>
              <p:cNvPr id="52" name="Bilde 51">
                <a:extLst>
                  <a:ext uri="{FF2B5EF4-FFF2-40B4-BE49-F238E27FC236}">
                    <a16:creationId xmlns:a16="http://schemas.microsoft.com/office/drawing/2014/main" id="{4F073B1E-A2AA-41AC-9C5C-BD96DECDC907}"/>
                  </a:ext>
                </a:extLst>
              </p:cNvPr>
              <p:cNvPicPr>
                <a:picLocks noChangeAspect="1"/>
              </p:cNvPicPr>
              <p:nvPr/>
            </p:nvPicPr>
            <p:blipFill rotWithShape="1">
              <a:blip r:embed="rId2"/>
              <a:srcRect l="25238" t="5505" r="72471"/>
              <a:stretch/>
            </p:blipFill>
            <p:spPr>
              <a:xfrm>
                <a:off x="6290929" y="347330"/>
                <a:ext cx="180653" cy="6544647"/>
              </a:xfrm>
              <a:prstGeom prst="rect">
                <a:avLst/>
              </a:prstGeom>
            </p:spPr>
          </p:pic>
          <p:pic>
            <p:nvPicPr>
              <p:cNvPr id="53" name="Bilde 52">
                <a:extLst>
                  <a:ext uri="{FF2B5EF4-FFF2-40B4-BE49-F238E27FC236}">
                    <a16:creationId xmlns:a16="http://schemas.microsoft.com/office/drawing/2014/main" id="{D38725A2-7857-4789-80EC-548D9373198D}"/>
                  </a:ext>
                </a:extLst>
              </p:cNvPr>
              <p:cNvPicPr>
                <a:picLocks noChangeAspect="1"/>
              </p:cNvPicPr>
              <p:nvPr/>
            </p:nvPicPr>
            <p:blipFill rotWithShape="1">
              <a:blip r:embed="rId2"/>
              <a:srcRect l="25238" t="5505" r="72471"/>
              <a:stretch/>
            </p:blipFill>
            <p:spPr>
              <a:xfrm>
                <a:off x="6443329" y="347330"/>
                <a:ext cx="180653" cy="6544647"/>
              </a:xfrm>
              <a:prstGeom prst="rect">
                <a:avLst/>
              </a:prstGeom>
            </p:spPr>
          </p:pic>
          <p:pic>
            <p:nvPicPr>
              <p:cNvPr id="54" name="Bilde 53">
                <a:extLst>
                  <a:ext uri="{FF2B5EF4-FFF2-40B4-BE49-F238E27FC236}">
                    <a16:creationId xmlns:a16="http://schemas.microsoft.com/office/drawing/2014/main" id="{A7CFD991-E184-4945-A113-646BBAD1620D}"/>
                  </a:ext>
                </a:extLst>
              </p:cNvPr>
              <p:cNvPicPr>
                <a:picLocks noChangeAspect="1"/>
              </p:cNvPicPr>
              <p:nvPr/>
            </p:nvPicPr>
            <p:blipFill rotWithShape="1">
              <a:blip r:embed="rId2"/>
              <a:srcRect l="25238" t="5505" r="72471"/>
              <a:stretch/>
            </p:blipFill>
            <p:spPr>
              <a:xfrm>
                <a:off x="6595729" y="347330"/>
                <a:ext cx="180653" cy="6544647"/>
              </a:xfrm>
              <a:prstGeom prst="rect">
                <a:avLst/>
              </a:prstGeom>
            </p:spPr>
          </p:pic>
          <p:pic>
            <p:nvPicPr>
              <p:cNvPr id="55" name="Bilde 54">
                <a:extLst>
                  <a:ext uri="{FF2B5EF4-FFF2-40B4-BE49-F238E27FC236}">
                    <a16:creationId xmlns:a16="http://schemas.microsoft.com/office/drawing/2014/main" id="{703C362E-D4D7-4EA7-975B-8C0C98A2383D}"/>
                  </a:ext>
                </a:extLst>
              </p:cNvPr>
              <p:cNvPicPr>
                <a:picLocks noChangeAspect="1"/>
              </p:cNvPicPr>
              <p:nvPr/>
            </p:nvPicPr>
            <p:blipFill rotWithShape="1">
              <a:blip r:embed="rId2"/>
              <a:srcRect l="25238" t="5505" r="72471"/>
              <a:stretch/>
            </p:blipFill>
            <p:spPr>
              <a:xfrm>
                <a:off x="6748129" y="347330"/>
                <a:ext cx="180653" cy="6544647"/>
              </a:xfrm>
              <a:prstGeom prst="rect">
                <a:avLst/>
              </a:prstGeom>
            </p:spPr>
          </p:pic>
          <p:pic>
            <p:nvPicPr>
              <p:cNvPr id="56" name="Bilde 55">
                <a:extLst>
                  <a:ext uri="{FF2B5EF4-FFF2-40B4-BE49-F238E27FC236}">
                    <a16:creationId xmlns:a16="http://schemas.microsoft.com/office/drawing/2014/main" id="{BAED42D5-1C92-42B5-9DCF-B45CF3B2973C}"/>
                  </a:ext>
                </a:extLst>
              </p:cNvPr>
              <p:cNvPicPr>
                <a:picLocks noChangeAspect="1"/>
              </p:cNvPicPr>
              <p:nvPr/>
            </p:nvPicPr>
            <p:blipFill rotWithShape="1">
              <a:blip r:embed="rId2"/>
              <a:srcRect l="25238" t="5505" r="72471"/>
              <a:stretch/>
            </p:blipFill>
            <p:spPr>
              <a:xfrm>
                <a:off x="6900529" y="347330"/>
                <a:ext cx="180653" cy="6544647"/>
              </a:xfrm>
              <a:prstGeom prst="rect">
                <a:avLst/>
              </a:prstGeom>
            </p:spPr>
          </p:pic>
          <p:pic>
            <p:nvPicPr>
              <p:cNvPr id="57" name="Bilde 56">
                <a:extLst>
                  <a:ext uri="{FF2B5EF4-FFF2-40B4-BE49-F238E27FC236}">
                    <a16:creationId xmlns:a16="http://schemas.microsoft.com/office/drawing/2014/main" id="{7B8E9214-17D4-4803-AF52-EF7713132840}"/>
                  </a:ext>
                </a:extLst>
              </p:cNvPr>
              <p:cNvPicPr>
                <a:picLocks noChangeAspect="1"/>
              </p:cNvPicPr>
              <p:nvPr/>
            </p:nvPicPr>
            <p:blipFill rotWithShape="1">
              <a:blip r:embed="rId2"/>
              <a:srcRect l="25238" t="5505" r="72471"/>
              <a:stretch/>
            </p:blipFill>
            <p:spPr>
              <a:xfrm>
                <a:off x="7052929" y="347330"/>
                <a:ext cx="180653" cy="6544647"/>
              </a:xfrm>
              <a:prstGeom prst="rect">
                <a:avLst/>
              </a:prstGeom>
            </p:spPr>
          </p:pic>
          <p:pic>
            <p:nvPicPr>
              <p:cNvPr id="58" name="Bilde 57">
                <a:extLst>
                  <a:ext uri="{FF2B5EF4-FFF2-40B4-BE49-F238E27FC236}">
                    <a16:creationId xmlns:a16="http://schemas.microsoft.com/office/drawing/2014/main" id="{6C020C2E-0359-4E98-964D-D961C4CCF3D2}"/>
                  </a:ext>
                </a:extLst>
              </p:cNvPr>
              <p:cNvPicPr>
                <a:picLocks noChangeAspect="1"/>
              </p:cNvPicPr>
              <p:nvPr/>
            </p:nvPicPr>
            <p:blipFill rotWithShape="1">
              <a:blip r:embed="rId2"/>
              <a:srcRect l="25238" t="5505" r="72471"/>
              <a:stretch/>
            </p:blipFill>
            <p:spPr>
              <a:xfrm>
                <a:off x="7205329" y="347330"/>
                <a:ext cx="180653" cy="6544647"/>
              </a:xfrm>
              <a:prstGeom prst="rect">
                <a:avLst/>
              </a:prstGeom>
            </p:spPr>
          </p:pic>
          <p:pic>
            <p:nvPicPr>
              <p:cNvPr id="59" name="Bilde 58">
                <a:extLst>
                  <a:ext uri="{FF2B5EF4-FFF2-40B4-BE49-F238E27FC236}">
                    <a16:creationId xmlns:a16="http://schemas.microsoft.com/office/drawing/2014/main" id="{50D55E97-8459-473E-B4B0-949DC8615CD3}"/>
                  </a:ext>
                </a:extLst>
              </p:cNvPr>
              <p:cNvPicPr>
                <a:picLocks noChangeAspect="1"/>
              </p:cNvPicPr>
              <p:nvPr/>
            </p:nvPicPr>
            <p:blipFill rotWithShape="1">
              <a:blip r:embed="rId2"/>
              <a:srcRect l="25238" t="5505" r="72471"/>
              <a:stretch/>
            </p:blipFill>
            <p:spPr>
              <a:xfrm>
                <a:off x="7357729" y="347330"/>
                <a:ext cx="180653" cy="6544647"/>
              </a:xfrm>
              <a:prstGeom prst="rect">
                <a:avLst/>
              </a:prstGeom>
            </p:spPr>
          </p:pic>
          <p:pic>
            <p:nvPicPr>
              <p:cNvPr id="60" name="Bilde 59">
                <a:extLst>
                  <a:ext uri="{FF2B5EF4-FFF2-40B4-BE49-F238E27FC236}">
                    <a16:creationId xmlns:a16="http://schemas.microsoft.com/office/drawing/2014/main" id="{4EE324F6-B4E7-48A8-B982-79DB6510C187}"/>
                  </a:ext>
                </a:extLst>
              </p:cNvPr>
              <p:cNvPicPr>
                <a:picLocks noChangeAspect="1"/>
              </p:cNvPicPr>
              <p:nvPr/>
            </p:nvPicPr>
            <p:blipFill rotWithShape="1">
              <a:blip r:embed="rId2"/>
              <a:srcRect l="25238" t="5505" r="72471"/>
              <a:stretch/>
            </p:blipFill>
            <p:spPr>
              <a:xfrm>
                <a:off x="7510129" y="347330"/>
                <a:ext cx="180653" cy="6544647"/>
              </a:xfrm>
              <a:prstGeom prst="rect">
                <a:avLst/>
              </a:prstGeom>
            </p:spPr>
          </p:pic>
          <p:pic>
            <p:nvPicPr>
              <p:cNvPr id="61" name="Bilde 60">
                <a:extLst>
                  <a:ext uri="{FF2B5EF4-FFF2-40B4-BE49-F238E27FC236}">
                    <a16:creationId xmlns:a16="http://schemas.microsoft.com/office/drawing/2014/main" id="{F73C7B5F-D7A6-4D9F-AD94-70EF973B259F}"/>
                  </a:ext>
                </a:extLst>
              </p:cNvPr>
              <p:cNvPicPr>
                <a:picLocks noChangeAspect="1"/>
              </p:cNvPicPr>
              <p:nvPr/>
            </p:nvPicPr>
            <p:blipFill rotWithShape="1">
              <a:blip r:embed="rId2"/>
              <a:srcRect l="25238" t="5505" r="72471"/>
              <a:stretch/>
            </p:blipFill>
            <p:spPr>
              <a:xfrm>
                <a:off x="7662529" y="347330"/>
                <a:ext cx="180653" cy="6544647"/>
              </a:xfrm>
              <a:prstGeom prst="rect">
                <a:avLst/>
              </a:prstGeom>
            </p:spPr>
          </p:pic>
          <p:pic>
            <p:nvPicPr>
              <p:cNvPr id="62" name="Bilde 61">
                <a:extLst>
                  <a:ext uri="{FF2B5EF4-FFF2-40B4-BE49-F238E27FC236}">
                    <a16:creationId xmlns:a16="http://schemas.microsoft.com/office/drawing/2014/main" id="{3EE9BA10-D813-4C81-9142-706A9BF81B38}"/>
                  </a:ext>
                </a:extLst>
              </p:cNvPr>
              <p:cNvPicPr>
                <a:picLocks noChangeAspect="1"/>
              </p:cNvPicPr>
              <p:nvPr/>
            </p:nvPicPr>
            <p:blipFill rotWithShape="1">
              <a:blip r:embed="rId2"/>
              <a:srcRect l="25238" t="5505" r="72471"/>
              <a:stretch/>
            </p:blipFill>
            <p:spPr>
              <a:xfrm>
                <a:off x="7814929" y="347330"/>
                <a:ext cx="180653" cy="6544647"/>
              </a:xfrm>
              <a:prstGeom prst="rect">
                <a:avLst/>
              </a:prstGeom>
            </p:spPr>
          </p:pic>
          <p:pic>
            <p:nvPicPr>
              <p:cNvPr id="63" name="Bilde 62">
                <a:extLst>
                  <a:ext uri="{FF2B5EF4-FFF2-40B4-BE49-F238E27FC236}">
                    <a16:creationId xmlns:a16="http://schemas.microsoft.com/office/drawing/2014/main" id="{A009665D-FC51-44A1-9C9F-5F99E8A24294}"/>
                  </a:ext>
                </a:extLst>
              </p:cNvPr>
              <p:cNvPicPr>
                <a:picLocks noChangeAspect="1"/>
              </p:cNvPicPr>
              <p:nvPr/>
            </p:nvPicPr>
            <p:blipFill rotWithShape="1">
              <a:blip r:embed="rId2"/>
              <a:srcRect l="25238" t="5505" r="72471"/>
              <a:stretch/>
            </p:blipFill>
            <p:spPr>
              <a:xfrm>
                <a:off x="7967329" y="347330"/>
                <a:ext cx="180653" cy="6544647"/>
              </a:xfrm>
              <a:prstGeom prst="rect">
                <a:avLst/>
              </a:prstGeom>
            </p:spPr>
          </p:pic>
          <p:pic>
            <p:nvPicPr>
              <p:cNvPr id="64" name="Bilde 63">
                <a:extLst>
                  <a:ext uri="{FF2B5EF4-FFF2-40B4-BE49-F238E27FC236}">
                    <a16:creationId xmlns:a16="http://schemas.microsoft.com/office/drawing/2014/main" id="{6CCF7E75-FBE5-4AA1-9F83-AA2D619EDC1C}"/>
                  </a:ext>
                </a:extLst>
              </p:cNvPr>
              <p:cNvPicPr>
                <a:picLocks noChangeAspect="1"/>
              </p:cNvPicPr>
              <p:nvPr/>
            </p:nvPicPr>
            <p:blipFill rotWithShape="1">
              <a:blip r:embed="rId2"/>
              <a:srcRect l="25238" t="5505" r="72471"/>
              <a:stretch/>
            </p:blipFill>
            <p:spPr>
              <a:xfrm>
                <a:off x="8119729" y="347330"/>
                <a:ext cx="180653" cy="6544647"/>
              </a:xfrm>
              <a:prstGeom prst="rect">
                <a:avLst/>
              </a:prstGeom>
            </p:spPr>
          </p:pic>
          <p:pic>
            <p:nvPicPr>
              <p:cNvPr id="65" name="Bilde 64">
                <a:extLst>
                  <a:ext uri="{FF2B5EF4-FFF2-40B4-BE49-F238E27FC236}">
                    <a16:creationId xmlns:a16="http://schemas.microsoft.com/office/drawing/2014/main" id="{3826A844-3424-4360-9147-11061C1C9E52}"/>
                  </a:ext>
                </a:extLst>
              </p:cNvPr>
              <p:cNvPicPr>
                <a:picLocks noChangeAspect="1"/>
              </p:cNvPicPr>
              <p:nvPr/>
            </p:nvPicPr>
            <p:blipFill rotWithShape="1">
              <a:blip r:embed="rId2"/>
              <a:srcRect l="25238" t="5505" r="72471"/>
              <a:stretch/>
            </p:blipFill>
            <p:spPr>
              <a:xfrm>
                <a:off x="8272129" y="347330"/>
                <a:ext cx="180653" cy="6544647"/>
              </a:xfrm>
              <a:prstGeom prst="rect">
                <a:avLst/>
              </a:prstGeom>
            </p:spPr>
          </p:pic>
          <p:pic>
            <p:nvPicPr>
              <p:cNvPr id="66" name="Bilde 65">
                <a:extLst>
                  <a:ext uri="{FF2B5EF4-FFF2-40B4-BE49-F238E27FC236}">
                    <a16:creationId xmlns:a16="http://schemas.microsoft.com/office/drawing/2014/main" id="{04671E8C-2C77-443C-BC2B-56F436B350C3}"/>
                  </a:ext>
                </a:extLst>
              </p:cNvPr>
              <p:cNvPicPr>
                <a:picLocks noChangeAspect="1"/>
              </p:cNvPicPr>
              <p:nvPr/>
            </p:nvPicPr>
            <p:blipFill rotWithShape="1">
              <a:blip r:embed="rId2"/>
              <a:srcRect l="25238" t="5505" r="72471"/>
              <a:stretch/>
            </p:blipFill>
            <p:spPr>
              <a:xfrm>
                <a:off x="8424529" y="347330"/>
                <a:ext cx="180653" cy="6544647"/>
              </a:xfrm>
              <a:prstGeom prst="rect">
                <a:avLst/>
              </a:prstGeom>
            </p:spPr>
          </p:pic>
          <p:pic>
            <p:nvPicPr>
              <p:cNvPr id="67" name="Bilde 66">
                <a:extLst>
                  <a:ext uri="{FF2B5EF4-FFF2-40B4-BE49-F238E27FC236}">
                    <a16:creationId xmlns:a16="http://schemas.microsoft.com/office/drawing/2014/main" id="{78AF3AF2-03FC-4D02-948D-6F7E50294DD6}"/>
                  </a:ext>
                </a:extLst>
              </p:cNvPr>
              <p:cNvPicPr>
                <a:picLocks noChangeAspect="1"/>
              </p:cNvPicPr>
              <p:nvPr/>
            </p:nvPicPr>
            <p:blipFill rotWithShape="1">
              <a:blip r:embed="rId2"/>
              <a:srcRect l="25238" t="5505" r="72471"/>
              <a:stretch/>
            </p:blipFill>
            <p:spPr>
              <a:xfrm>
                <a:off x="8576929" y="347330"/>
                <a:ext cx="180653" cy="6544647"/>
              </a:xfrm>
              <a:prstGeom prst="rect">
                <a:avLst/>
              </a:prstGeom>
            </p:spPr>
          </p:pic>
          <p:pic>
            <p:nvPicPr>
              <p:cNvPr id="68" name="Bilde 67">
                <a:extLst>
                  <a:ext uri="{FF2B5EF4-FFF2-40B4-BE49-F238E27FC236}">
                    <a16:creationId xmlns:a16="http://schemas.microsoft.com/office/drawing/2014/main" id="{05CC732C-9E23-410F-B043-47DC3AD16E35}"/>
                  </a:ext>
                </a:extLst>
              </p:cNvPr>
              <p:cNvPicPr>
                <a:picLocks noChangeAspect="1"/>
              </p:cNvPicPr>
              <p:nvPr/>
            </p:nvPicPr>
            <p:blipFill rotWithShape="1">
              <a:blip r:embed="rId2"/>
              <a:srcRect l="25238" t="5505" r="72471"/>
              <a:stretch/>
            </p:blipFill>
            <p:spPr>
              <a:xfrm>
                <a:off x="8729329" y="347330"/>
                <a:ext cx="180653" cy="6544647"/>
              </a:xfrm>
              <a:prstGeom prst="rect">
                <a:avLst/>
              </a:prstGeom>
            </p:spPr>
          </p:pic>
          <p:pic>
            <p:nvPicPr>
              <p:cNvPr id="69" name="Bilde 68">
                <a:extLst>
                  <a:ext uri="{FF2B5EF4-FFF2-40B4-BE49-F238E27FC236}">
                    <a16:creationId xmlns:a16="http://schemas.microsoft.com/office/drawing/2014/main" id="{BAF332AF-8516-4962-9CBE-8D6A2724A960}"/>
                  </a:ext>
                </a:extLst>
              </p:cNvPr>
              <p:cNvPicPr>
                <a:picLocks noChangeAspect="1"/>
              </p:cNvPicPr>
              <p:nvPr/>
            </p:nvPicPr>
            <p:blipFill rotWithShape="1">
              <a:blip r:embed="rId2"/>
              <a:srcRect l="25238" t="5505" r="72471"/>
              <a:stretch/>
            </p:blipFill>
            <p:spPr>
              <a:xfrm>
                <a:off x="8881729" y="347330"/>
                <a:ext cx="180653" cy="6544647"/>
              </a:xfrm>
              <a:prstGeom prst="rect">
                <a:avLst/>
              </a:prstGeom>
            </p:spPr>
          </p:pic>
          <p:pic>
            <p:nvPicPr>
              <p:cNvPr id="70" name="Bilde 69">
                <a:extLst>
                  <a:ext uri="{FF2B5EF4-FFF2-40B4-BE49-F238E27FC236}">
                    <a16:creationId xmlns:a16="http://schemas.microsoft.com/office/drawing/2014/main" id="{3CA2A92E-1F0E-4B37-B114-AFBB5A1BF8C4}"/>
                  </a:ext>
                </a:extLst>
              </p:cNvPr>
              <p:cNvPicPr>
                <a:picLocks noChangeAspect="1"/>
              </p:cNvPicPr>
              <p:nvPr/>
            </p:nvPicPr>
            <p:blipFill rotWithShape="1">
              <a:blip r:embed="rId2"/>
              <a:srcRect l="25238" t="5505" r="72471"/>
              <a:stretch/>
            </p:blipFill>
            <p:spPr>
              <a:xfrm>
                <a:off x="9034129" y="347330"/>
                <a:ext cx="180653" cy="6544647"/>
              </a:xfrm>
              <a:prstGeom prst="rect">
                <a:avLst/>
              </a:prstGeom>
            </p:spPr>
          </p:pic>
          <p:pic>
            <p:nvPicPr>
              <p:cNvPr id="71" name="Bilde 70">
                <a:extLst>
                  <a:ext uri="{FF2B5EF4-FFF2-40B4-BE49-F238E27FC236}">
                    <a16:creationId xmlns:a16="http://schemas.microsoft.com/office/drawing/2014/main" id="{7D502831-28CB-4DAE-9BE7-FAB3C2961141}"/>
                  </a:ext>
                </a:extLst>
              </p:cNvPr>
              <p:cNvPicPr>
                <a:picLocks noChangeAspect="1"/>
              </p:cNvPicPr>
              <p:nvPr/>
            </p:nvPicPr>
            <p:blipFill rotWithShape="1">
              <a:blip r:embed="rId2"/>
              <a:srcRect l="25238" t="5505" r="72471"/>
              <a:stretch/>
            </p:blipFill>
            <p:spPr>
              <a:xfrm>
                <a:off x="9186529" y="347330"/>
                <a:ext cx="180653" cy="6544647"/>
              </a:xfrm>
              <a:prstGeom prst="rect">
                <a:avLst/>
              </a:prstGeom>
            </p:spPr>
          </p:pic>
          <p:pic>
            <p:nvPicPr>
              <p:cNvPr id="72" name="Bilde 71">
                <a:extLst>
                  <a:ext uri="{FF2B5EF4-FFF2-40B4-BE49-F238E27FC236}">
                    <a16:creationId xmlns:a16="http://schemas.microsoft.com/office/drawing/2014/main" id="{8CDC014A-A2FA-4D00-B9FC-69628AC42651}"/>
                  </a:ext>
                </a:extLst>
              </p:cNvPr>
              <p:cNvPicPr>
                <a:picLocks noChangeAspect="1"/>
              </p:cNvPicPr>
              <p:nvPr/>
            </p:nvPicPr>
            <p:blipFill rotWithShape="1">
              <a:blip r:embed="rId2"/>
              <a:srcRect l="25238" t="5505" r="72471"/>
              <a:stretch/>
            </p:blipFill>
            <p:spPr>
              <a:xfrm>
                <a:off x="9338929" y="347330"/>
                <a:ext cx="180653" cy="6544647"/>
              </a:xfrm>
              <a:prstGeom prst="rect">
                <a:avLst/>
              </a:prstGeom>
            </p:spPr>
          </p:pic>
          <p:pic>
            <p:nvPicPr>
              <p:cNvPr id="73" name="Bilde 72">
                <a:extLst>
                  <a:ext uri="{FF2B5EF4-FFF2-40B4-BE49-F238E27FC236}">
                    <a16:creationId xmlns:a16="http://schemas.microsoft.com/office/drawing/2014/main" id="{0DE3241D-E88C-41A7-9B95-5F3167877BA0}"/>
                  </a:ext>
                </a:extLst>
              </p:cNvPr>
              <p:cNvPicPr>
                <a:picLocks noChangeAspect="1"/>
              </p:cNvPicPr>
              <p:nvPr/>
            </p:nvPicPr>
            <p:blipFill rotWithShape="1">
              <a:blip r:embed="rId2"/>
              <a:srcRect l="25238" t="5505" r="72471"/>
              <a:stretch/>
            </p:blipFill>
            <p:spPr>
              <a:xfrm>
                <a:off x="9491329" y="347330"/>
                <a:ext cx="180653" cy="6544647"/>
              </a:xfrm>
              <a:prstGeom prst="rect">
                <a:avLst/>
              </a:prstGeom>
            </p:spPr>
          </p:pic>
          <p:pic>
            <p:nvPicPr>
              <p:cNvPr id="74" name="Bilde 73">
                <a:extLst>
                  <a:ext uri="{FF2B5EF4-FFF2-40B4-BE49-F238E27FC236}">
                    <a16:creationId xmlns:a16="http://schemas.microsoft.com/office/drawing/2014/main" id="{EF3EE524-3E49-4E2E-A226-578B9920B300}"/>
                  </a:ext>
                </a:extLst>
              </p:cNvPr>
              <p:cNvPicPr>
                <a:picLocks noChangeAspect="1"/>
              </p:cNvPicPr>
              <p:nvPr/>
            </p:nvPicPr>
            <p:blipFill rotWithShape="1">
              <a:blip r:embed="rId2"/>
              <a:srcRect l="25238" t="5505" r="72471"/>
              <a:stretch/>
            </p:blipFill>
            <p:spPr>
              <a:xfrm>
                <a:off x="9643729" y="347330"/>
                <a:ext cx="180653" cy="6544647"/>
              </a:xfrm>
              <a:prstGeom prst="rect">
                <a:avLst/>
              </a:prstGeom>
            </p:spPr>
          </p:pic>
        </p:grpSp>
        <p:pic>
          <p:nvPicPr>
            <p:cNvPr id="36" name="Bilde 35">
              <a:extLst>
                <a:ext uri="{FF2B5EF4-FFF2-40B4-BE49-F238E27FC236}">
                  <a16:creationId xmlns:a16="http://schemas.microsoft.com/office/drawing/2014/main" id="{7369A389-0C2B-4BC5-BFE6-70D0C3A5B468}"/>
                </a:ext>
              </a:extLst>
            </p:cNvPr>
            <p:cNvPicPr>
              <a:picLocks noChangeAspect="1"/>
            </p:cNvPicPr>
            <p:nvPr/>
          </p:nvPicPr>
          <p:blipFill rotWithShape="1">
            <a:blip r:embed="rId3"/>
            <a:srcRect l="3560" t="8269" r="6134" b="9870"/>
            <a:stretch/>
          </p:blipFill>
          <p:spPr>
            <a:xfrm>
              <a:off x="4353695" y="326064"/>
              <a:ext cx="5685655" cy="350875"/>
            </a:xfrm>
            <a:prstGeom prst="rect">
              <a:avLst/>
            </a:prstGeom>
          </p:spPr>
        </p:pic>
        <p:pic>
          <p:nvPicPr>
            <p:cNvPr id="37" name="Bilde 36">
              <a:extLst>
                <a:ext uri="{FF2B5EF4-FFF2-40B4-BE49-F238E27FC236}">
                  <a16:creationId xmlns:a16="http://schemas.microsoft.com/office/drawing/2014/main" id="{64165C13-C9C0-4BDA-B08B-B40D9396DB9D}"/>
                </a:ext>
              </a:extLst>
            </p:cNvPr>
            <p:cNvPicPr>
              <a:picLocks noChangeAspect="1"/>
            </p:cNvPicPr>
            <p:nvPr/>
          </p:nvPicPr>
          <p:blipFill rotWithShape="1">
            <a:blip r:embed="rId3"/>
            <a:srcRect l="3561" t="8269" b="9870"/>
            <a:stretch/>
          </p:blipFill>
          <p:spPr>
            <a:xfrm>
              <a:off x="3751179" y="478464"/>
              <a:ext cx="6071865" cy="350875"/>
            </a:xfrm>
            <a:prstGeom prst="rect">
              <a:avLst/>
            </a:prstGeom>
          </p:spPr>
        </p:pic>
      </p:grpSp>
      <p:pic>
        <p:nvPicPr>
          <p:cNvPr id="3" name="Picture 20">
            <a:hlinkClick r:id="rId4"/>
            <a:extLst>
              <a:ext uri="{FF2B5EF4-FFF2-40B4-BE49-F238E27FC236}">
                <a16:creationId xmlns:a16="http://schemas.microsoft.com/office/drawing/2014/main" id="{3D79A84D-17F9-4C47-9114-E75F4695CC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4968" y="21793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1">
            <a:hlinkClick r:id="rId6"/>
            <a:extLst>
              <a:ext uri="{FF2B5EF4-FFF2-40B4-BE49-F238E27FC236}">
                <a16:creationId xmlns:a16="http://schemas.microsoft.com/office/drawing/2014/main" id="{31FD2C3C-3D21-4AED-B57F-9FA2487CA1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4968" y="52061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bilde">
            <a:hlinkClick r:id="rId8"/>
            <a:extLst>
              <a:ext uri="{FF2B5EF4-FFF2-40B4-BE49-F238E27FC236}">
                <a16:creationId xmlns:a16="http://schemas.microsoft.com/office/drawing/2014/main" id="{C8D7926E-8630-4E03-BFCF-990543A177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4271" y="52061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3">
            <a:hlinkClick r:id="rId10"/>
            <a:extLst>
              <a:ext uri="{FF2B5EF4-FFF2-40B4-BE49-F238E27FC236}">
                <a16:creationId xmlns:a16="http://schemas.microsoft.com/office/drawing/2014/main" id="{816AD61A-8FF7-4D5D-9103-22BEDC1AB0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19906" y="21793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4">
            <a:hlinkClick r:id="rId12"/>
            <a:extLst>
              <a:ext uri="{FF2B5EF4-FFF2-40B4-BE49-F238E27FC236}">
                <a16:creationId xmlns:a16="http://schemas.microsoft.com/office/drawing/2014/main" id="{18F5AB64-B6F1-47BF-AE6E-7508C19751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7375" y="21793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5">
            <a:hlinkClick r:id="rId14"/>
            <a:extLst>
              <a:ext uri="{FF2B5EF4-FFF2-40B4-BE49-F238E27FC236}">
                <a16:creationId xmlns:a16="http://schemas.microsoft.com/office/drawing/2014/main" id="{27E81667-CB64-4C59-8559-271AE16EF2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19906" y="52061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6">
            <a:hlinkClick r:id="rId16"/>
            <a:extLst>
              <a:ext uri="{FF2B5EF4-FFF2-40B4-BE49-F238E27FC236}">
                <a16:creationId xmlns:a16="http://schemas.microsoft.com/office/drawing/2014/main" id="{B6C8BDDF-04E7-466F-8309-2BE856ED73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07375" y="52061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7">
            <a:hlinkClick r:id="rId18"/>
            <a:extLst>
              <a:ext uri="{FF2B5EF4-FFF2-40B4-BE49-F238E27FC236}">
                <a16:creationId xmlns:a16="http://schemas.microsoft.com/office/drawing/2014/main" id="{161EB3F0-3EEE-41DB-AAD7-644E4F456B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94844" y="52061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8">
            <a:hlinkClick r:id="rId20"/>
            <a:extLst>
              <a:ext uri="{FF2B5EF4-FFF2-40B4-BE49-F238E27FC236}">
                <a16:creationId xmlns:a16="http://schemas.microsoft.com/office/drawing/2014/main" id="{94C79FCD-DE32-4677-A111-3D6DED9E473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82314" y="52061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9">
            <a:hlinkClick r:id="rId22"/>
            <a:extLst>
              <a:ext uri="{FF2B5EF4-FFF2-40B4-BE49-F238E27FC236}">
                <a16:creationId xmlns:a16="http://schemas.microsoft.com/office/drawing/2014/main" id="{2F0C7D74-F4DF-4569-8211-76E3C4D3766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44968" y="128791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0">
            <a:hlinkClick r:id="rId24"/>
            <a:extLst>
              <a:ext uri="{FF2B5EF4-FFF2-40B4-BE49-F238E27FC236}">
                <a16:creationId xmlns:a16="http://schemas.microsoft.com/office/drawing/2014/main" id="{D9A9870B-8A50-4498-8E4A-7C28D4566F5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44271" y="128791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1">
            <a:hlinkClick r:id="rId26"/>
            <a:extLst>
              <a:ext uri="{FF2B5EF4-FFF2-40B4-BE49-F238E27FC236}">
                <a16:creationId xmlns:a16="http://schemas.microsoft.com/office/drawing/2014/main" id="{F840249B-B3BF-47BB-8767-F81C307AE0C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929952" y="128791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2">
            <a:hlinkClick r:id="rId28"/>
            <a:extLst>
              <a:ext uri="{FF2B5EF4-FFF2-40B4-BE49-F238E27FC236}">
                <a16:creationId xmlns:a16="http://schemas.microsoft.com/office/drawing/2014/main" id="{205E4864-9F97-4E46-A029-30EF6B98D48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716722" y="128791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3">
            <a:hlinkClick r:id="rId30"/>
            <a:extLst>
              <a:ext uri="{FF2B5EF4-FFF2-40B4-BE49-F238E27FC236}">
                <a16:creationId xmlns:a16="http://schemas.microsoft.com/office/drawing/2014/main" id="{03BB06F0-CC03-47B3-BEDE-CC3BE0DC7EE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503492" y="128791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4">
            <a:hlinkClick r:id="rId32"/>
            <a:extLst>
              <a:ext uri="{FF2B5EF4-FFF2-40B4-BE49-F238E27FC236}">
                <a16:creationId xmlns:a16="http://schemas.microsoft.com/office/drawing/2014/main" id="{81435CCB-637E-4F4A-96F4-6FBF82A8E83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282314" y="1287918"/>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5">
            <a:hlinkClick r:id="rId34"/>
            <a:extLst>
              <a:ext uri="{FF2B5EF4-FFF2-40B4-BE49-F238E27FC236}">
                <a16:creationId xmlns:a16="http://schemas.microsoft.com/office/drawing/2014/main" id="{EA7CF120-CE15-4535-B0D4-41A68BB648D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700505" y="41458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6">
            <a:hlinkClick r:id="rId36"/>
            <a:extLst>
              <a:ext uri="{FF2B5EF4-FFF2-40B4-BE49-F238E27FC236}">
                <a16:creationId xmlns:a16="http://schemas.microsoft.com/office/drawing/2014/main" id="{DA561286-2C92-4953-BBCF-C8A915B09D5A}"/>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344968" y="505777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Om FNs bærekraftsmål — Bærekraft">
            <a:extLst>
              <a:ext uri="{FF2B5EF4-FFF2-40B4-BE49-F238E27FC236}">
                <a16:creationId xmlns:a16="http://schemas.microsoft.com/office/drawing/2014/main" id="{ADBFCC91-6DD6-49D4-9980-6A9BEC7F1A6E}"/>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6732" t="7684" r="6732" b="7684"/>
          <a:stretch/>
        </p:blipFill>
        <p:spPr bwMode="auto">
          <a:xfrm>
            <a:off x="5144271" y="505777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bilde">
            <a:hlinkClick r:id="rId8"/>
            <a:extLst>
              <a:ext uri="{FF2B5EF4-FFF2-40B4-BE49-F238E27FC236}">
                <a16:creationId xmlns:a16="http://schemas.microsoft.com/office/drawing/2014/main" id="{FD7FF2FA-B241-487B-9524-0779064457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4968" y="41458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bilde">
            <a:hlinkClick r:id="rId8"/>
            <a:extLst>
              <a:ext uri="{FF2B5EF4-FFF2-40B4-BE49-F238E27FC236}">
                <a16:creationId xmlns:a16="http://schemas.microsoft.com/office/drawing/2014/main" id="{C87E9197-B02C-4142-80A6-B7B6224D74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2437" y="21793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3">
            <a:hlinkClick r:id="rId10"/>
            <a:extLst>
              <a:ext uri="{FF2B5EF4-FFF2-40B4-BE49-F238E27FC236}">
                <a16:creationId xmlns:a16="http://schemas.microsoft.com/office/drawing/2014/main" id="{EEA759DE-BD23-4907-9FCF-2EE16D067C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4271" y="41458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hlinkClick r:id="rId10"/>
            <a:extLst>
              <a:ext uri="{FF2B5EF4-FFF2-40B4-BE49-F238E27FC236}">
                <a16:creationId xmlns:a16="http://schemas.microsoft.com/office/drawing/2014/main" id="{D9208F12-191B-44A7-9B5C-D285C0F405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4968" y="315975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7">
            <a:hlinkClick r:id="rId18"/>
            <a:extLst>
              <a:ext uri="{FF2B5EF4-FFF2-40B4-BE49-F238E27FC236}">
                <a16:creationId xmlns:a16="http://schemas.microsoft.com/office/drawing/2014/main" id="{D2DE2AD5-AB3F-4882-8291-16A0ED39F87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94844" y="21793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a:hlinkClick r:id="rId20"/>
            <a:extLst>
              <a:ext uri="{FF2B5EF4-FFF2-40B4-BE49-F238E27FC236}">
                <a16:creationId xmlns:a16="http://schemas.microsoft.com/office/drawing/2014/main" id="{1C63C6E7-B043-4396-813E-19AA10E5FDD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82314" y="21793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9">
            <a:hlinkClick r:id="rId22"/>
            <a:extLst>
              <a:ext uri="{FF2B5EF4-FFF2-40B4-BE49-F238E27FC236}">
                <a16:creationId xmlns:a16="http://schemas.microsoft.com/office/drawing/2014/main" id="{BA221489-6004-4030-8D5F-EB9F98A820A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44271" y="601222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9">
            <a:hlinkClick r:id="rId22"/>
            <a:extLst>
              <a:ext uri="{FF2B5EF4-FFF2-40B4-BE49-F238E27FC236}">
                <a16:creationId xmlns:a16="http://schemas.microsoft.com/office/drawing/2014/main" id="{95A379B0-33DA-4670-A0AE-E7DFD9F62CB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29952" y="414585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9">
            <a:hlinkClick r:id="rId22"/>
            <a:extLst>
              <a:ext uri="{FF2B5EF4-FFF2-40B4-BE49-F238E27FC236}">
                <a16:creationId xmlns:a16="http://schemas.microsoft.com/office/drawing/2014/main" id="{937A2083-C632-4A40-AB0C-05381EC0607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106622" y="21793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8">
            <a:hlinkClick r:id="rId20"/>
            <a:extLst>
              <a:ext uri="{FF2B5EF4-FFF2-40B4-BE49-F238E27FC236}">
                <a16:creationId xmlns:a16="http://schemas.microsoft.com/office/drawing/2014/main" id="{61570C51-0720-421A-88B5-26391C51D11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44271" y="315975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5">
            <a:hlinkClick r:id="rId34"/>
            <a:extLst>
              <a:ext uri="{FF2B5EF4-FFF2-40B4-BE49-F238E27FC236}">
                <a16:creationId xmlns:a16="http://schemas.microsoft.com/office/drawing/2014/main" id="{B8CE7A32-976B-420E-A4A9-2736D71C596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955800" y="601222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
            <a:hlinkClick r:id="rId12"/>
            <a:extLst>
              <a:ext uri="{FF2B5EF4-FFF2-40B4-BE49-F238E27FC236}">
                <a16:creationId xmlns:a16="http://schemas.microsoft.com/office/drawing/2014/main" id="{8D1099B0-B146-4B70-BFDF-4E650090F5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4968" y="6012225"/>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50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8B6155-89B5-4F88-A338-7D6FC818173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799386" y="191430"/>
            <a:ext cx="1044000" cy="1044000"/>
          </a:xfrm>
          <a:prstGeom prst="rect">
            <a:avLst/>
          </a:prstGeom>
        </p:spPr>
      </p:pic>
      <p:sp>
        <p:nvSpPr>
          <p:cNvPr id="7" name="Tittel 1">
            <a:extLst>
              <a:ext uri="{FF2B5EF4-FFF2-40B4-BE49-F238E27FC236}">
                <a16:creationId xmlns:a16="http://schemas.microsoft.com/office/drawing/2014/main" id="{59157241-051F-456D-A88E-D2FF5195F5B9}"/>
              </a:ext>
            </a:extLst>
          </p:cNvPr>
          <p:cNvSpPr txBox="1">
            <a:spLocks/>
          </p:cNvSpPr>
          <p:nvPr/>
        </p:nvSpPr>
        <p:spPr>
          <a:xfrm>
            <a:off x="411401" y="968830"/>
            <a:ext cx="11179020" cy="1532727"/>
          </a:xfrm>
          <a:prstGeom prst="rect">
            <a:avLst/>
          </a:prstGeom>
        </p:spPr>
        <p:txBody>
          <a:bodyPr vert="horz" wrap="square" lIns="91440" tIns="45720" rIns="91440" bIns="45720" rtlCol="0" anchor="ctr">
            <a:spAutoFit/>
          </a:bodyPr>
          <a:lstStyle>
            <a:defPPr>
              <a:defRPr lang="nb-NO"/>
            </a:defPPr>
            <a:lvl1pPr>
              <a:lnSpc>
                <a:spcPct val="90000"/>
              </a:lnSpc>
              <a:spcBef>
                <a:spcPct val="0"/>
              </a:spcBef>
              <a:defRPr sz="3200">
                <a:solidFill>
                  <a:srgbClr val="203864"/>
                </a:solidFill>
                <a:latin typeface="Calibri Light" panose="020F0302020204030204" pitchFamily="34" charset="0"/>
                <a:ea typeface="+mj-ea"/>
                <a:cs typeface="Calibri Light" panose="020F0302020204030204" pitchFamily="34" charset="0"/>
              </a:defRPr>
            </a:lvl1pPr>
          </a:lstStyle>
          <a:p>
            <a:r>
              <a:rPr lang="nb-NO" sz="2400" b="1" dirty="0">
                <a:solidFill>
                  <a:srgbClr val="5B937F"/>
                </a:solidFill>
                <a:latin typeface="Calibri    "/>
              </a:rPr>
              <a:t>DET DOBBELTE BOKHOLDERIS PRINSIPP</a:t>
            </a:r>
            <a:r>
              <a:rPr lang="nb-NO" sz="2400" dirty="0">
                <a:solidFill>
                  <a:srgbClr val="5B937F"/>
                </a:solidFill>
                <a:latin typeface="Calibri    "/>
              </a:rPr>
              <a:t>; Eksempel:</a:t>
            </a:r>
          </a:p>
          <a:p>
            <a:endParaRPr lang="nb-NO" sz="800" dirty="0">
              <a:solidFill>
                <a:srgbClr val="5B937F"/>
              </a:solidFill>
              <a:latin typeface="Calibri    "/>
            </a:endParaRPr>
          </a:p>
          <a:p>
            <a:r>
              <a:rPr lang="nb-NO" sz="2400" u="sng" dirty="0">
                <a:latin typeface="Calibri    "/>
              </a:rPr>
              <a:t>Hendelse #1:</a:t>
            </a:r>
          </a:p>
          <a:p>
            <a:r>
              <a:rPr lang="nb-NO" sz="2400" dirty="0">
                <a:latin typeface="Calibri    "/>
              </a:rPr>
              <a:t>Hva skjer med balansen til MMG når bedriften kjøper en bil hos VW-konsernet i Tyskland på 30 dagers kreditt for kr 350 000?</a:t>
            </a:r>
          </a:p>
        </p:txBody>
      </p:sp>
      <p:sp>
        <p:nvSpPr>
          <p:cNvPr id="9" name="Rectangle 8">
            <a:extLst>
              <a:ext uri="{FF2B5EF4-FFF2-40B4-BE49-F238E27FC236}">
                <a16:creationId xmlns:a16="http://schemas.microsoft.com/office/drawing/2014/main" id="{25E5EF01-44EE-47D1-A8B7-10DDB0A14EA1}"/>
              </a:ext>
            </a:extLst>
          </p:cNvPr>
          <p:cNvSpPr/>
          <p:nvPr/>
        </p:nvSpPr>
        <p:spPr>
          <a:xfrm>
            <a:off x="3824052" y="2948804"/>
            <a:ext cx="1949245" cy="324036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r>
              <a:rPr lang="nb-NO" sz="2400" dirty="0">
                <a:solidFill>
                  <a:schemeClr val="bg1"/>
                </a:solidFill>
                <a:latin typeface="Minion pro"/>
                <a:cs typeface="Kartika" panose="02020503030404060203" pitchFamily="18" charset="0"/>
              </a:rPr>
              <a:t>Eiendeler</a:t>
            </a: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p:txBody>
      </p:sp>
      <p:sp>
        <p:nvSpPr>
          <p:cNvPr id="10" name="Rectangle 9">
            <a:extLst>
              <a:ext uri="{FF2B5EF4-FFF2-40B4-BE49-F238E27FC236}">
                <a16:creationId xmlns:a16="http://schemas.microsoft.com/office/drawing/2014/main" id="{A80B0702-564D-4DA3-9FA1-76E7E4362E31}"/>
              </a:ext>
            </a:extLst>
          </p:cNvPr>
          <p:cNvSpPr/>
          <p:nvPr/>
        </p:nvSpPr>
        <p:spPr>
          <a:xfrm>
            <a:off x="5806404" y="2948114"/>
            <a:ext cx="1949245" cy="1368841"/>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r>
              <a:rPr lang="nb-NO" sz="2400" dirty="0">
                <a:solidFill>
                  <a:schemeClr val="bg1"/>
                </a:solidFill>
                <a:latin typeface="Minion pro"/>
                <a:cs typeface="Kartika" panose="02020503030404060203" pitchFamily="18" charset="0"/>
              </a:rPr>
              <a:t>Egenkapital</a:t>
            </a:r>
          </a:p>
          <a:p>
            <a:pPr marL="36000" algn="ctr">
              <a:spcBef>
                <a:spcPts val="600"/>
              </a:spcBef>
            </a:pPr>
            <a:endParaRPr lang="nb-NO" sz="800" dirty="0">
              <a:solidFill>
                <a:schemeClr val="bg1"/>
              </a:solidFill>
              <a:latin typeface="Minion pro"/>
              <a:cs typeface="Kartika" panose="02020503030404060203" pitchFamily="18" charset="0"/>
            </a:endParaRPr>
          </a:p>
          <a:p>
            <a:pPr marL="36000" algn="ctr">
              <a:spcBef>
                <a:spcPts val="600"/>
              </a:spcBef>
            </a:pPr>
            <a:endParaRPr lang="nb-NO" sz="800" dirty="0">
              <a:solidFill>
                <a:schemeClr val="bg1"/>
              </a:solidFill>
              <a:latin typeface="Minion pro"/>
              <a:cs typeface="Kartika" panose="02020503030404060203" pitchFamily="18" charset="0"/>
            </a:endParaRPr>
          </a:p>
        </p:txBody>
      </p:sp>
      <p:sp>
        <p:nvSpPr>
          <p:cNvPr id="14" name="Rectangle 13">
            <a:extLst>
              <a:ext uri="{FF2B5EF4-FFF2-40B4-BE49-F238E27FC236}">
                <a16:creationId xmlns:a16="http://schemas.microsoft.com/office/drawing/2014/main" id="{62800280-7EE7-4C43-B0F3-AC61D26CA27D}"/>
              </a:ext>
            </a:extLst>
          </p:cNvPr>
          <p:cNvSpPr/>
          <p:nvPr/>
        </p:nvSpPr>
        <p:spPr>
          <a:xfrm>
            <a:off x="5808150" y="4356444"/>
            <a:ext cx="1947499" cy="183272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r>
              <a:rPr lang="nb-NO" sz="2400" dirty="0">
                <a:solidFill>
                  <a:schemeClr val="bg1"/>
                </a:solidFill>
                <a:latin typeface="Minion pro"/>
                <a:cs typeface="Kartika" panose="02020503030404060203" pitchFamily="18" charset="0"/>
              </a:rPr>
              <a:t>Gjeld</a:t>
            </a:r>
          </a:p>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endParaRPr lang="nb-NO" sz="300" dirty="0">
              <a:solidFill>
                <a:schemeClr val="bg1"/>
              </a:solidFill>
              <a:latin typeface="Minion pro"/>
              <a:cs typeface="Kartika" panose="02020503030404060203" pitchFamily="18" charset="0"/>
            </a:endParaRPr>
          </a:p>
        </p:txBody>
      </p:sp>
      <p:pic>
        <p:nvPicPr>
          <p:cNvPr id="3" name="Picture 2">
            <a:extLst>
              <a:ext uri="{FF2B5EF4-FFF2-40B4-BE49-F238E27FC236}">
                <a16:creationId xmlns:a16="http://schemas.microsoft.com/office/drawing/2014/main" id="{496A66BC-D6BB-46C9-861D-5FB3A2E29B2F}"/>
              </a:ext>
            </a:extLst>
          </p:cNvPr>
          <p:cNvPicPr>
            <a:picLocks noChangeAspect="1"/>
          </p:cNvPicPr>
          <p:nvPr/>
        </p:nvPicPr>
        <p:blipFill>
          <a:blip r:embed="rId3"/>
          <a:stretch>
            <a:fillRect/>
          </a:stretch>
        </p:blipFill>
        <p:spPr>
          <a:xfrm>
            <a:off x="4151966" y="4157672"/>
            <a:ext cx="1312201" cy="669795"/>
          </a:xfrm>
          <a:prstGeom prst="rect">
            <a:avLst/>
          </a:prstGeom>
        </p:spPr>
      </p:pic>
      <p:pic>
        <p:nvPicPr>
          <p:cNvPr id="5" name="Picture 4">
            <a:extLst>
              <a:ext uri="{FF2B5EF4-FFF2-40B4-BE49-F238E27FC236}">
                <a16:creationId xmlns:a16="http://schemas.microsoft.com/office/drawing/2014/main" id="{665FE2C8-0361-4361-B022-B1B100575F7E}"/>
              </a:ext>
            </a:extLst>
          </p:cNvPr>
          <p:cNvPicPr>
            <a:picLocks noChangeAspect="1"/>
          </p:cNvPicPr>
          <p:nvPr/>
        </p:nvPicPr>
        <p:blipFill>
          <a:blip r:embed="rId4"/>
          <a:stretch>
            <a:fillRect/>
          </a:stretch>
        </p:blipFill>
        <p:spPr>
          <a:xfrm>
            <a:off x="6384214" y="5086565"/>
            <a:ext cx="861038" cy="844088"/>
          </a:xfrm>
          <a:prstGeom prst="rect">
            <a:avLst/>
          </a:prstGeom>
        </p:spPr>
      </p:pic>
      <p:sp>
        <p:nvSpPr>
          <p:cNvPr id="17" name="TextBox 16">
            <a:extLst>
              <a:ext uri="{FF2B5EF4-FFF2-40B4-BE49-F238E27FC236}">
                <a16:creationId xmlns:a16="http://schemas.microsoft.com/office/drawing/2014/main" id="{199F07B4-7B66-45F8-96AF-9D4AEA9DE741}"/>
              </a:ext>
            </a:extLst>
          </p:cNvPr>
          <p:cNvSpPr txBox="1"/>
          <p:nvPr/>
        </p:nvSpPr>
        <p:spPr>
          <a:xfrm>
            <a:off x="1660358" y="4316955"/>
            <a:ext cx="2128841" cy="646331"/>
          </a:xfrm>
          <a:prstGeom prst="rect">
            <a:avLst/>
          </a:prstGeom>
          <a:noFill/>
        </p:spPr>
        <p:txBody>
          <a:bodyPr wrap="square">
            <a:spAutoFit/>
          </a:bodyPr>
          <a:lstStyle>
            <a:defPPr>
              <a:defRPr lang="nb-NO"/>
            </a:defPPr>
            <a:lvl1pPr>
              <a:defRPr sz="1400">
                <a:latin typeface="Calibri Light" panose="020F0302020204030204" pitchFamily="34" charset="0"/>
                <a:cs typeface="Calibri Light" panose="020F0302020204030204" pitchFamily="34" charset="0"/>
              </a:defRPr>
            </a:lvl1pPr>
          </a:lstStyle>
          <a:p>
            <a:r>
              <a:rPr lang="nb-NO" sz="1800" dirty="0">
                <a:latin typeface="Arial Nova" panose="020B0504020202020204" pitchFamily="34" charset="0"/>
              </a:rPr>
              <a:t>Varelageret øker med kr 350 000</a:t>
            </a:r>
            <a:endParaRPr lang="en-GB" sz="1800" dirty="0">
              <a:latin typeface="Arial Nova" panose="020B0504020202020204" pitchFamily="34" charset="0"/>
            </a:endParaRPr>
          </a:p>
        </p:txBody>
      </p:sp>
      <p:sp>
        <p:nvSpPr>
          <p:cNvPr id="13" name="TextBox 12">
            <a:extLst>
              <a:ext uri="{FF2B5EF4-FFF2-40B4-BE49-F238E27FC236}">
                <a16:creationId xmlns:a16="http://schemas.microsoft.com/office/drawing/2014/main" id="{D26B016F-DE7C-4829-A2A5-AEDBB4C63184}"/>
              </a:ext>
            </a:extLst>
          </p:cNvPr>
          <p:cNvSpPr txBox="1"/>
          <p:nvPr/>
        </p:nvSpPr>
        <p:spPr>
          <a:xfrm>
            <a:off x="7821316" y="5185443"/>
            <a:ext cx="2382816" cy="646331"/>
          </a:xfrm>
          <a:prstGeom prst="rect">
            <a:avLst/>
          </a:prstGeom>
          <a:noFill/>
        </p:spPr>
        <p:txBody>
          <a:bodyPr wrap="square">
            <a:spAutoFit/>
          </a:bodyPr>
          <a:lstStyle>
            <a:defPPr>
              <a:defRPr lang="en-US"/>
            </a:defPPr>
            <a:lvl1pPr>
              <a:defRPr>
                <a:latin typeface="Arial Nova" panose="020B0504020202020204" pitchFamily="34" charset="0"/>
                <a:cs typeface="Calibri Light" panose="020F0302020204030204" pitchFamily="34" charset="0"/>
              </a:defRPr>
            </a:lvl1pPr>
          </a:lstStyle>
          <a:p>
            <a:r>
              <a:rPr lang="nb-NO" dirty="0"/>
              <a:t>Leverandørgjelden øker med kr 350 000</a:t>
            </a:r>
            <a:endParaRPr lang="en-GB" dirty="0"/>
          </a:p>
        </p:txBody>
      </p:sp>
      <p:sp>
        <p:nvSpPr>
          <p:cNvPr id="8" name="TextBox 7">
            <a:extLst>
              <a:ext uri="{FF2B5EF4-FFF2-40B4-BE49-F238E27FC236}">
                <a16:creationId xmlns:a16="http://schemas.microsoft.com/office/drawing/2014/main" id="{A9721F83-6B2B-EDF5-0301-04653B6773AC}"/>
              </a:ext>
            </a:extLst>
          </p:cNvPr>
          <p:cNvSpPr txBox="1"/>
          <p:nvPr/>
        </p:nvSpPr>
        <p:spPr>
          <a:xfrm>
            <a:off x="411402" y="299714"/>
            <a:ext cx="6096000" cy="577081"/>
          </a:xfrm>
          <a:prstGeom prst="rect">
            <a:avLst/>
          </a:prstGeom>
        </p:spPr>
        <p:txBody>
          <a:bodyPr vert="horz" wrap="square" lIns="91440" tIns="45720" rIns="91440" bIns="45720" rtlCol="0" anchor="ctr">
            <a:spAutoFit/>
          </a:bodyPr>
          <a:lstStyle>
            <a:lvl1pPr>
              <a:lnSpc>
                <a:spcPct val="90000"/>
              </a:lnSpc>
              <a:spcBef>
                <a:spcPct val="0"/>
              </a:spcBef>
              <a:buNone/>
              <a:defRPr sz="3500">
                <a:solidFill>
                  <a:srgbClr val="41723A"/>
                </a:solidFill>
                <a:latin typeface="Calibri Light" panose="020F0302020204030204" pitchFamily="34" charset="0"/>
                <a:ea typeface="+mj-ea"/>
                <a:cs typeface="Calibri Light" panose="020F0302020204030204" pitchFamily="34" charset="0"/>
              </a:defRPr>
            </a:lvl1pPr>
          </a:lstStyle>
          <a:p>
            <a:r>
              <a:rPr lang="nb-NO" dirty="0">
                <a:solidFill>
                  <a:srgbClr val="5B937F"/>
                </a:solidFill>
              </a:rPr>
              <a:t>Balanselikningen;</a:t>
            </a:r>
            <a:endParaRPr lang="en-GB" dirty="0">
              <a:solidFill>
                <a:srgbClr val="5B937F"/>
              </a:solidFill>
            </a:endParaRPr>
          </a:p>
        </p:txBody>
      </p:sp>
    </p:spTree>
    <p:extLst>
      <p:ext uri="{BB962C8B-B14F-4D97-AF65-F5344CB8AC3E}">
        <p14:creationId xmlns:p14="http://schemas.microsoft.com/office/powerpoint/2010/main" val="341957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4" grpId="0" animBg="1"/>
      <p:bldP spid="1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tel 1">
            <a:extLst>
              <a:ext uri="{FF2B5EF4-FFF2-40B4-BE49-F238E27FC236}">
                <a16:creationId xmlns:a16="http://schemas.microsoft.com/office/drawing/2014/main" id="{59157241-051F-456D-A88E-D2FF5195F5B9}"/>
              </a:ext>
            </a:extLst>
          </p:cNvPr>
          <p:cNvSpPr txBox="1">
            <a:spLocks/>
          </p:cNvSpPr>
          <p:nvPr/>
        </p:nvSpPr>
        <p:spPr>
          <a:xfrm>
            <a:off x="411402" y="916284"/>
            <a:ext cx="10544326" cy="1532727"/>
          </a:xfrm>
          <a:prstGeom prst="rect">
            <a:avLst/>
          </a:prstGeom>
        </p:spPr>
        <p:txBody>
          <a:bodyPr vert="horz" wrap="square" lIns="91440" tIns="45720" rIns="91440" bIns="45720" rtlCol="0" anchor="ctr">
            <a:spAutoFit/>
          </a:bodyPr>
          <a:lstStyle>
            <a:defPPr>
              <a:defRPr lang="nb-NO"/>
            </a:defPPr>
            <a:lvl1pPr>
              <a:lnSpc>
                <a:spcPct val="90000"/>
              </a:lnSpc>
              <a:spcBef>
                <a:spcPct val="0"/>
              </a:spcBef>
              <a:defRPr sz="3200">
                <a:solidFill>
                  <a:srgbClr val="203864"/>
                </a:solidFill>
                <a:latin typeface="Calibri Light" panose="020F0302020204030204" pitchFamily="34" charset="0"/>
                <a:ea typeface="+mj-ea"/>
                <a:cs typeface="Calibri Light" panose="020F0302020204030204" pitchFamily="34" charset="0"/>
              </a:defRPr>
            </a:lvl1pPr>
          </a:lstStyle>
          <a:p>
            <a:r>
              <a:rPr lang="nb-NO" sz="2400" b="1" dirty="0">
                <a:solidFill>
                  <a:srgbClr val="5B937F"/>
                </a:solidFill>
              </a:rPr>
              <a:t>DET DOBBELTE BOKHOLDERIS PRINSIPP</a:t>
            </a:r>
            <a:r>
              <a:rPr lang="nb-NO" sz="2400" dirty="0">
                <a:solidFill>
                  <a:srgbClr val="5B937F"/>
                </a:solidFill>
              </a:rPr>
              <a:t>; Eksempel:</a:t>
            </a:r>
          </a:p>
          <a:p>
            <a:endParaRPr lang="nb-NO" sz="800" dirty="0">
              <a:solidFill>
                <a:srgbClr val="5B937F"/>
              </a:solidFill>
            </a:endParaRPr>
          </a:p>
          <a:p>
            <a:r>
              <a:rPr lang="nb-NO" sz="2400" u="sng" dirty="0"/>
              <a:t>Hendelse #2:</a:t>
            </a:r>
          </a:p>
          <a:p>
            <a:r>
              <a:rPr lang="nb-NO" sz="2400" dirty="0"/>
              <a:t>Hva skjer med balansen til MMG når bedriften noen dager senere selger den samme bilen til en kunde kontant for kr 400 000? </a:t>
            </a:r>
          </a:p>
        </p:txBody>
      </p:sp>
      <p:sp>
        <p:nvSpPr>
          <p:cNvPr id="9" name="Rectangle 8">
            <a:extLst>
              <a:ext uri="{FF2B5EF4-FFF2-40B4-BE49-F238E27FC236}">
                <a16:creationId xmlns:a16="http://schemas.microsoft.com/office/drawing/2014/main" id="{25E5EF01-44EE-47D1-A8B7-10DDB0A14EA1}"/>
              </a:ext>
            </a:extLst>
          </p:cNvPr>
          <p:cNvSpPr/>
          <p:nvPr/>
        </p:nvSpPr>
        <p:spPr>
          <a:xfrm>
            <a:off x="3649379" y="2564573"/>
            <a:ext cx="1949245" cy="324036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r>
              <a:rPr lang="nb-NO" sz="2400" dirty="0">
                <a:solidFill>
                  <a:schemeClr val="bg1"/>
                </a:solidFill>
                <a:latin typeface="Minion pro"/>
                <a:cs typeface="Kartika" panose="02020503030404060203" pitchFamily="18" charset="0"/>
              </a:rPr>
              <a:t>Eiendeler</a:t>
            </a: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p:txBody>
      </p:sp>
      <p:sp>
        <p:nvSpPr>
          <p:cNvPr id="10" name="Rectangle 9">
            <a:extLst>
              <a:ext uri="{FF2B5EF4-FFF2-40B4-BE49-F238E27FC236}">
                <a16:creationId xmlns:a16="http://schemas.microsoft.com/office/drawing/2014/main" id="{A80B0702-564D-4DA3-9FA1-76E7E4362E31}"/>
              </a:ext>
            </a:extLst>
          </p:cNvPr>
          <p:cNvSpPr/>
          <p:nvPr/>
        </p:nvSpPr>
        <p:spPr>
          <a:xfrm>
            <a:off x="5631731" y="2563883"/>
            <a:ext cx="1949245" cy="1368841"/>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r>
              <a:rPr lang="nb-NO" sz="2400" dirty="0">
                <a:solidFill>
                  <a:schemeClr val="bg1"/>
                </a:solidFill>
                <a:latin typeface="Minion pro"/>
                <a:cs typeface="Kartika" panose="02020503030404060203" pitchFamily="18" charset="0"/>
              </a:rPr>
              <a:t>Egenkapital</a:t>
            </a:r>
          </a:p>
          <a:p>
            <a:pPr marL="36000" algn="ctr">
              <a:spcBef>
                <a:spcPts val="600"/>
              </a:spcBef>
            </a:pPr>
            <a:endParaRPr lang="nb-NO" sz="800" dirty="0">
              <a:solidFill>
                <a:schemeClr val="bg1"/>
              </a:solidFill>
              <a:latin typeface="Minion pro"/>
              <a:cs typeface="Kartika" panose="02020503030404060203" pitchFamily="18" charset="0"/>
            </a:endParaRPr>
          </a:p>
          <a:p>
            <a:pPr marL="36000" algn="ctr">
              <a:spcBef>
                <a:spcPts val="600"/>
              </a:spcBef>
            </a:pPr>
            <a:endParaRPr lang="nb-NO" sz="800" dirty="0">
              <a:solidFill>
                <a:schemeClr val="bg1"/>
              </a:solidFill>
              <a:latin typeface="Minion pro"/>
              <a:cs typeface="Kartika" panose="02020503030404060203" pitchFamily="18" charset="0"/>
            </a:endParaRPr>
          </a:p>
        </p:txBody>
      </p:sp>
      <p:sp>
        <p:nvSpPr>
          <p:cNvPr id="14" name="Rectangle 13">
            <a:extLst>
              <a:ext uri="{FF2B5EF4-FFF2-40B4-BE49-F238E27FC236}">
                <a16:creationId xmlns:a16="http://schemas.microsoft.com/office/drawing/2014/main" id="{62800280-7EE7-4C43-B0F3-AC61D26CA27D}"/>
              </a:ext>
            </a:extLst>
          </p:cNvPr>
          <p:cNvSpPr/>
          <p:nvPr/>
        </p:nvSpPr>
        <p:spPr>
          <a:xfrm>
            <a:off x="5633477" y="3972213"/>
            <a:ext cx="1949245" cy="183272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r>
              <a:rPr lang="nb-NO" sz="2400" dirty="0">
                <a:solidFill>
                  <a:schemeClr val="bg1"/>
                </a:solidFill>
                <a:latin typeface="Minion pro"/>
                <a:cs typeface="Kartika" panose="02020503030404060203" pitchFamily="18" charset="0"/>
              </a:rPr>
              <a:t>Gjeld</a:t>
            </a:r>
          </a:p>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endParaRPr lang="nb-NO" sz="300" dirty="0">
              <a:solidFill>
                <a:schemeClr val="bg1"/>
              </a:solidFill>
              <a:latin typeface="Minion pro"/>
              <a:cs typeface="Kartika" panose="02020503030404060203" pitchFamily="18" charset="0"/>
            </a:endParaRPr>
          </a:p>
        </p:txBody>
      </p:sp>
      <p:pic>
        <p:nvPicPr>
          <p:cNvPr id="5" name="Picture 4">
            <a:extLst>
              <a:ext uri="{FF2B5EF4-FFF2-40B4-BE49-F238E27FC236}">
                <a16:creationId xmlns:a16="http://schemas.microsoft.com/office/drawing/2014/main" id="{665FE2C8-0361-4361-B022-B1B100575F7E}"/>
              </a:ext>
            </a:extLst>
          </p:cNvPr>
          <p:cNvPicPr>
            <a:picLocks noChangeAspect="1"/>
          </p:cNvPicPr>
          <p:nvPr/>
        </p:nvPicPr>
        <p:blipFill>
          <a:blip r:embed="rId2"/>
          <a:stretch>
            <a:fillRect/>
          </a:stretch>
        </p:blipFill>
        <p:spPr>
          <a:xfrm>
            <a:off x="6209541" y="4702334"/>
            <a:ext cx="861038" cy="844088"/>
          </a:xfrm>
          <a:prstGeom prst="rect">
            <a:avLst/>
          </a:prstGeom>
        </p:spPr>
      </p:pic>
      <p:sp>
        <p:nvSpPr>
          <p:cNvPr id="13" name="TextBox 12">
            <a:extLst>
              <a:ext uri="{FF2B5EF4-FFF2-40B4-BE49-F238E27FC236}">
                <a16:creationId xmlns:a16="http://schemas.microsoft.com/office/drawing/2014/main" id="{C6E9C7F9-7F29-4B33-A3B3-0170927AD83E}"/>
              </a:ext>
            </a:extLst>
          </p:cNvPr>
          <p:cNvSpPr txBox="1"/>
          <p:nvPr/>
        </p:nvSpPr>
        <p:spPr>
          <a:xfrm>
            <a:off x="7646643" y="4926832"/>
            <a:ext cx="3309085" cy="646331"/>
          </a:xfrm>
          <a:prstGeom prst="rect">
            <a:avLst/>
          </a:prstGeom>
          <a:noFill/>
        </p:spPr>
        <p:txBody>
          <a:bodyPr wrap="square">
            <a:spAutoFit/>
          </a:bodyPr>
          <a:lstStyle>
            <a:defPPr>
              <a:defRPr lang="en-US"/>
            </a:defPPr>
            <a:lvl1pPr>
              <a:defRPr>
                <a:latin typeface="Arial Nova" panose="020B0504020202020204" pitchFamily="34" charset="0"/>
                <a:cs typeface="Calibri Light" panose="020F0302020204030204" pitchFamily="34" charset="0"/>
              </a:defRPr>
            </a:lvl1pPr>
          </a:lstStyle>
          <a:p>
            <a:r>
              <a:rPr lang="nb-NO" dirty="0"/>
              <a:t>(Leverandørgjelden har ennå ikke forfalt og derfor uendret)</a:t>
            </a:r>
            <a:endParaRPr lang="en-GB" dirty="0"/>
          </a:p>
        </p:txBody>
      </p:sp>
      <p:sp>
        <p:nvSpPr>
          <p:cNvPr id="15" name="TextBox 14">
            <a:extLst>
              <a:ext uri="{FF2B5EF4-FFF2-40B4-BE49-F238E27FC236}">
                <a16:creationId xmlns:a16="http://schemas.microsoft.com/office/drawing/2014/main" id="{83A468FA-2BEE-4F04-88A3-5AA8689D8D05}"/>
              </a:ext>
            </a:extLst>
          </p:cNvPr>
          <p:cNvSpPr txBox="1"/>
          <p:nvPr/>
        </p:nvSpPr>
        <p:spPr>
          <a:xfrm>
            <a:off x="1322281" y="4988388"/>
            <a:ext cx="2292244" cy="646331"/>
          </a:xfrm>
          <a:prstGeom prst="rect">
            <a:avLst/>
          </a:prstGeom>
          <a:noFill/>
        </p:spPr>
        <p:txBody>
          <a:bodyPr wrap="square">
            <a:spAutoFit/>
          </a:bodyPr>
          <a:lstStyle>
            <a:defPPr>
              <a:defRPr lang="en-US"/>
            </a:defPPr>
            <a:lvl1pPr>
              <a:defRPr>
                <a:latin typeface="Arial Nova" panose="020B0504020202020204" pitchFamily="34" charset="0"/>
                <a:cs typeface="Calibri Light" panose="020F0302020204030204" pitchFamily="34" charset="0"/>
              </a:defRPr>
            </a:lvl1pPr>
          </a:lstStyle>
          <a:p>
            <a:r>
              <a:rPr lang="nb-NO" dirty="0"/>
              <a:t>Bankinnskuddet øker med kr 400 000</a:t>
            </a:r>
            <a:endParaRPr lang="en-GB" dirty="0"/>
          </a:p>
        </p:txBody>
      </p:sp>
      <p:sp>
        <p:nvSpPr>
          <p:cNvPr id="16" name="Rectangle 15">
            <a:extLst>
              <a:ext uri="{FF2B5EF4-FFF2-40B4-BE49-F238E27FC236}">
                <a16:creationId xmlns:a16="http://schemas.microsoft.com/office/drawing/2014/main" id="{0C62C6A3-7B3A-453A-85C0-10DB9B2E27F1}"/>
              </a:ext>
            </a:extLst>
          </p:cNvPr>
          <p:cNvSpPr/>
          <p:nvPr/>
        </p:nvSpPr>
        <p:spPr>
          <a:xfrm>
            <a:off x="3649378" y="4864516"/>
            <a:ext cx="1949246" cy="591439"/>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a:latin typeface="Calibri Light" panose="020F0302020204030204" pitchFamily="34" charset="0"/>
                <a:cs typeface="Calibri Light" panose="020F0302020204030204" pitchFamily="34" charset="0"/>
              </a:rPr>
              <a:t>Bankinnskudd     + 400 000</a:t>
            </a:r>
          </a:p>
        </p:txBody>
      </p:sp>
      <p:sp>
        <p:nvSpPr>
          <p:cNvPr id="19" name="Rectangle 18">
            <a:extLst>
              <a:ext uri="{FF2B5EF4-FFF2-40B4-BE49-F238E27FC236}">
                <a16:creationId xmlns:a16="http://schemas.microsoft.com/office/drawing/2014/main" id="{98ED69C9-2E41-4EB0-95B9-B9FC5783DB98}"/>
              </a:ext>
            </a:extLst>
          </p:cNvPr>
          <p:cNvSpPr/>
          <p:nvPr/>
        </p:nvSpPr>
        <p:spPr>
          <a:xfrm>
            <a:off x="5630108" y="3248303"/>
            <a:ext cx="1944559" cy="591439"/>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a:latin typeface="Calibri Light" panose="020F0302020204030204" pitchFamily="34" charset="0"/>
                <a:cs typeface="Calibri Light" panose="020F0302020204030204" pitchFamily="34" charset="0"/>
              </a:rPr>
              <a:t>+ 50 000</a:t>
            </a:r>
          </a:p>
        </p:txBody>
      </p:sp>
      <p:pic>
        <p:nvPicPr>
          <p:cNvPr id="20" name="Picture 19">
            <a:extLst>
              <a:ext uri="{FF2B5EF4-FFF2-40B4-BE49-F238E27FC236}">
                <a16:creationId xmlns:a16="http://schemas.microsoft.com/office/drawing/2014/main" id="{1A6F582C-F308-4F1C-A84F-40582DF493C1}"/>
              </a:ext>
            </a:extLst>
          </p:cNvPr>
          <p:cNvPicPr>
            <a:picLocks noChangeAspect="1"/>
          </p:cNvPicPr>
          <p:nvPr/>
        </p:nvPicPr>
        <p:blipFill>
          <a:blip r:embed="rId3"/>
          <a:stretch>
            <a:fillRect/>
          </a:stretch>
        </p:blipFill>
        <p:spPr>
          <a:xfrm>
            <a:off x="1969616" y="3597826"/>
            <a:ext cx="1312201" cy="669795"/>
          </a:xfrm>
          <a:prstGeom prst="rect">
            <a:avLst/>
          </a:prstGeom>
        </p:spPr>
      </p:pic>
      <p:sp>
        <p:nvSpPr>
          <p:cNvPr id="21" name="Rectangle 20">
            <a:extLst>
              <a:ext uri="{FF2B5EF4-FFF2-40B4-BE49-F238E27FC236}">
                <a16:creationId xmlns:a16="http://schemas.microsoft.com/office/drawing/2014/main" id="{52285B2E-1644-466E-BA81-113A5105163F}"/>
              </a:ext>
            </a:extLst>
          </p:cNvPr>
          <p:cNvSpPr/>
          <p:nvPr/>
        </p:nvSpPr>
        <p:spPr>
          <a:xfrm>
            <a:off x="3650072" y="3753038"/>
            <a:ext cx="1949246" cy="591439"/>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a:latin typeface="Calibri Light" panose="020F0302020204030204" pitchFamily="34" charset="0"/>
                <a:cs typeface="Calibri Light" panose="020F0302020204030204" pitchFamily="34" charset="0"/>
              </a:rPr>
              <a:t>Varelager             - 350 000</a:t>
            </a:r>
          </a:p>
        </p:txBody>
      </p:sp>
      <p:sp>
        <p:nvSpPr>
          <p:cNvPr id="22" name="TextBox 21">
            <a:extLst>
              <a:ext uri="{FF2B5EF4-FFF2-40B4-BE49-F238E27FC236}">
                <a16:creationId xmlns:a16="http://schemas.microsoft.com/office/drawing/2014/main" id="{5895BF55-3388-44AF-9C51-9D132E2926F8}"/>
              </a:ext>
            </a:extLst>
          </p:cNvPr>
          <p:cNvSpPr txBox="1"/>
          <p:nvPr/>
        </p:nvSpPr>
        <p:spPr>
          <a:xfrm>
            <a:off x="1321587" y="4334109"/>
            <a:ext cx="2292937" cy="646331"/>
          </a:xfrm>
          <a:prstGeom prst="rect">
            <a:avLst/>
          </a:prstGeom>
          <a:noFill/>
        </p:spPr>
        <p:txBody>
          <a:bodyPr wrap="square">
            <a:spAutoFit/>
          </a:bodyPr>
          <a:lstStyle>
            <a:defPPr>
              <a:defRPr lang="en-US"/>
            </a:defPPr>
            <a:lvl1pPr>
              <a:defRPr>
                <a:latin typeface="Arial Nova" panose="020B0504020202020204" pitchFamily="34" charset="0"/>
                <a:cs typeface="Calibri Light" panose="020F0302020204030204" pitchFamily="34" charset="0"/>
              </a:defRPr>
            </a:lvl1pPr>
          </a:lstStyle>
          <a:p>
            <a:r>
              <a:rPr lang="nb-NO" dirty="0"/>
              <a:t>Bilen forsvinner ut av balansen</a:t>
            </a:r>
            <a:endParaRPr lang="en-GB" dirty="0"/>
          </a:p>
        </p:txBody>
      </p:sp>
      <p:sp>
        <p:nvSpPr>
          <p:cNvPr id="2" name="TextBox 1">
            <a:extLst>
              <a:ext uri="{FF2B5EF4-FFF2-40B4-BE49-F238E27FC236}">
                <a16:creationId xmlns:a16="http://schemas.microsoft.com/office/drawing/2014/main" id="{64557B9F-E022-3B33-15D2-76070EA0CD13}"/>
              </a:ext>
            </a:extLst>
          </p:cNvPr>
          <p:cNvSpPr txBox="1"/>
          <p:nvPr/>
        </p:nvSpPr>
        <p:spPr>
          <a:xfrm>
            <a:off x="7646643" y="3220219"/>
            <a:ext cx="4021116" cy="923330"/>
          </a:xfrm>
          <a:prstGeom prst="rect">
            <a:avLst/>
          </a:prstGeom>
          <a:noFill/>
        </p:spPr>
        <p:txBody>
          <a:bodyPr wrap="square">
            <a:spAutoFit/>
          </a:bodyPr>
          <a:lstStyle>
            <a:defPPr>
              <a:defRPr lang="en-US"/>
            </a:defPPr>
            <a:lvl1pPr>
              <a:defRPr>
                <a:latin typeface="Arial Nova" panose="020B0504020202020204" pitchFamily="34" charset="0"/>
                <a:cs typeface="Calibri Light" panose="020F0302020204030204" pitchFamily="34" charset="0"/>
              </a:defRPr>
            </a:lvl1pPr>
          </a:lstStyle>
          <a:p>
            <a:r>
              <a:rPr lang="nb-NO" dirty="0"/>
              <a:t>(MMG har hatt en positiv fortjeneste som </a:t>
            </a:r>
            <a:r>
              <a:rPr lang="nb-NO" i="1" u="sng" dirty="0">
                <a:solidFill>
                  <a:srgbClr val="385723"/>
                </a:solidFill>
              </a:rPr>
              <a:t>øker verdien </a:t>
            </a:r>
            <a:r>
              <a:rPr lang="nb-NO" dirty="0"/>
              <a:t>av selskapets egenkapital)</a:t>
            </a:r>
            <a:endParaRPr lang="en-GB" dirty="0"/>
          </a:p>
        </p:txBody>
      </p:sp>
      <p:sp>
        <p:nvSpPr>
          <p:cNvPr id="6" name="TextBox 5">
            <a:extLst>
              <a:ext uri="{FF2B5EF4-FFF2-40B4-BE49-F238E27FC236}">
                <a16:creationId xmlns:a16="http://schemas.microsoft.com/office/drawing/2014/main" id="{1F3408E8-B030-6F34-1890-8FB519A981F0}"/>
              </a:ext>
            </a:extLst>
          </p:cNvPr>
          <p:cNvSpPr txBox="1"/>
          <p:nvPr/>
        </p:nvSpPr>
        <p:spPr>
          <a:xfrm>
            <a:off x="411402" y="299714"/>
            <a:ext cx="6096000" cy="577081"/>
          </a:xfrm>
          <a:prstGeom prst="rect">
            <a:avLst/>
          </a:prstGeom>
        </p:spPr>
        <p:txBody>
          <a:bodyPr vert="horz" wrap="square" lIns="91440" tIns="45720" rIns="91440" bIns="45720" rtlCol="0" anchor="ctr">
            <a:spAutoFit/>
          </a:bodyPr>
          <a:lstStyle>
            <a:lvl1pPr>
              <a:lnSpc>
                <a:spcPct val="90000"/>
              </a:lnSpc>
              <a:spcBef>
                <a:spcPct val="0"/>
              </a:spcBef>
              <a:buNone/>
              <a:defRPr sz="3500">
                <a:solidFill>
                  <a:srgbClr val="41723A"/>
                </a:solidFill>
                <a:latin typeface="Calibri Light" panose="020F0302020204030204" pitchFamily="34" charset="0"/>
                <a:ea typeface="+mj-ea"/>
                <a:cs typeface="Calibri Light" panose="020F0302020204030204" pitchFamily="34" charset="0"/>
              </a:defRPr>
            </a:lvl1pPr>
          </a:lstStyle>
          <a:p>
            <a:r>
              <a:rPr lang="nb-NO" dirty="0">
                <a:solidFill>
                  <a:srgbClr val="5B937F"/>
                </a:solidFill>
              </a:rPr>
              <a:t>Balanselikningen;</a:t>
            </a:r>
            <a:endParaRPr lang="en-GB" dirty="0">
              <a:solidFill>
                <a:srgbClr val="5B937F"/>
              </a:solidFill>
            </a:endParaRPr>
          </a:p>
        </p:txBody>
      </p:sp>
      <p:pic>
        <p:nvPicPr>
          <p:cNvPr id="8" name="Picture 7">
            <a:extLst>
              <a:ext uri="{FF2B5EF4-FFF2-40B4-BE49-F238E27FC236}">
                <a16:creationId xmlns:a16="http://schemas.microsoft.com/office/drawing/2014/main" id="{4F80D7B7-7E71-1D3A-6E81-FE7AB658565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799386" y="191430"/>
            <a:ext cx="1044000" cy="1044000"/>
          </a:xfrm>
          <a:prstGeom prst="rect">
            <a:avLst/>
          </a:prstGeom>
        </p:spPr>
      </p:pic>
    </p:spTree>
    <p:extLst>
      <p:ext uri="{BB962C8B-B14F-4D97-AF65-F5344CB8AC3E}">
        <p14:creationId xmlns:p14="http://schemas.microsoft.com/office/powerpoint/2010/main" val="7943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4" grpId="0" animBg="1"/>
      <p:bldP spid="13" grpId="0"/>
      <p:bldP spid="15" grpId="0"/>
      <p:bldP spid="16" grpId="0" animBg="1"/>
      <p:bldP spid="19" grpId="0" animBg="1"/>
      <p:bldP spid="21" grpId="0" animBg="1"/>
      <p:bldP spid="22"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tel 1">
            <a:extLst>
              <a:ext uri="{FF2B5EF4-FFF2-40B4-BE49-F238E27FC236}">
                <a16:creationId xmlns:a16="http://schemas.microsoft.com/office/drawing/2014/main" id="{59157241-051F-456D-A88E-D2FF5195F5B9}"/>
              </a:ext>
            </a:extLst>
          </p:cNvPr>
          <p:cNvSpPr txBox="1">
            <a:spLocks/>
          </p:cNvSpPr>
          <p:nvPr/>
        </p:nvSpPr>
        <p:spPr>
          <a:xfrm>
            <a:off x="411402" y="1001615"/>
            <a:ext cx="10618506" cy="1532727"/>
          </a:xfrm>
          <a:prstGeom prst="rect">
            <a:avLst/>
          </a:prstGeom>
        </p:spPr>
        <p:txBody>
          <a:bodyPr vert="horz" wrap="square" lIns="91440" tIns="45720" rIns="91440" bIns="45720" rtlCol="0" anchor="ctr">
            <a:spAutoFit/>
          </a:bodyPr>
          <a:lstStyle>
            <a:defPPr>
              <a:defRPr lang="nb-NO"/>
            </a:defPPr>
            <a:lvl1pPr>
              <a:lnSpc>
                <a:spcPct val="90000"/>
              </a:lnSpc>
              <a:spcBef>
                <a:spcPct val="0"/>
              </a:spcBef>
              <a:defRPr sz="3200">
                <a:solidFill>
                  <a:srgbClr val="203864"/>
                </a:solidFill>
                <a:latin typeface="Calibri Light" panose="020F0302020204030204" pitchFamily="34" charset="0"/>
                <a:ea typeface="+mj-ea"/>
                <a:cs typeface="Calibri Light" panose="020F0302020204030204" pitchFamily="34" charset="0"/>
              </a:defRPr>
            </a:lvl1pPr>
          </a:lstStyle>
          <a:p>
            <a:r>
              <a:rPr lang="nb-NO" sz="2400" b="1" dirty="0">
                <a:solidFill>
                  <a:srgbClr val="5B937F"/>
                </a:solidFill>
              </a:rPr>
              <a:t>DET DOBBELTE BOKHOLDERIS PRINSIPP</a:t>
            </a:r>
            <a:r>
              <a:rPr lang="nb-NO" sz="2400" dirty="0">
                <a:solidFill>
                  <a:srgbClr val="5B937F"/>
                </a:solidFill>
              </a:rPr>
              <a:t>; Eksempel:</a:t>
            </a:r>
          </a:p>
          <a:p>
            <a:endParaRPr lang="nb-NO" sz="800" dirty="0"/>
          </a:p>
          <a:p>
            <a:r>
              <a:rPr lang="nb-NO" sz="2400" u="sng" dirty="0"/>
              <a:t>Hendelse #3:</a:t>
            </a:r>
          </a:p>
          <a:p>
            <a:r>
              <a:rPr lang="nb-NO" sz="2400" dirty="0"/>
              <a:t>Hva skjer med balansen til MMG når bedriften betaler gjelden til VW-konsernet på forfallsdato? </a:t>
            </a:r>
          </a:p>
        </p:txBody>
      </p:sp>
      <p:sp>
        <p:nvSpPr>
          <p:cNvPr id="9" name="Rectangle 8">
            <a:extLst>
              <a:ext uri="{FF2B5EF4-FFF2-40B4-BE49-F238E27FC236}">
                <a16:creationId xmlns:a16="http://schemas.microsoft.com/office/drawing/2014/main" id="{25E5EF01-44EE-47D1-A8B7-10DDB0A14EA1}"/>
              </a:ext>
            </a:extLst>
          </p:cNvPr>
          <p:cNvSpPr/>
          <p:nvPr/>
        </p:nvSpPr>
        <p:spPr>
          <a:xfrm>
            <a:off x="3719964" y="2809122"/>
            <a:ext cx="1949245" cy="324036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r>
              <a:rPr lang="nb-NO" sz="2400" dirty="0">
                <a:solidFill>
                  <a:schemeClr val="bg1"/>
                </a:solidFill>
                <a:latin typeface="Minion pro"/>
                <a:cs typeface="Kartika" panose="02020503030404060203" pitchFamily="18" charset="0"/>
              </a:rPr>
              <a:t>Eiendeler</a:t>
            </a: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a:p>
            <a:pPr marL="36000">
              <a:spcBef>
                <a:spcPts val="600"/>
              </a:spcBef>
            </a:pPr>
            <a:endParaRPr lang="nb-NO" sz="3200" b="1" dirty="0">
              <a:solidFill>
                <a:schemeClr val="bg1"/>
              </a:solidFill>
              <a:latin typeface="Minion pro"/>
              <a:cs typeface="Kartika" panose="02020503030404060203" pitchFamily="18" charset="0"/>
            </a:endParaRPr>
          </a:p>
        </p:txBody>
      </p:sp>
      <p:sp>
        <p:nvSpPr>
          <p:cNvPr id="10" name="Rectangle 9">
            <a:extLst>
              <a:ext uri="{FF2B5EF4-FFF2-40B4-BE49-F238E27FC236}">
                <a16:creationId xmlns:a16="http://schemas.microsoft.com/office/drawing/2014/main" id="{A80B0702-564D-4DA3-9FA1-76E7E4362E31}"/>
              </a:ext>
            </a:extLst>
          </p:cNvPr>
          <p:cNvSpPr/>
          <p:nvPr/>
        </p:nvSpPr>
        <p:spPr>
          <a:xfrm>
            <a:off x="5702316" y="2808432"/>
            <a:ext cx="1949245" cy="1368841"/>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r>
              <a:rPr lang="nb-NO" sz="2400" dirty="0">
                <a:solidFill>
                  <a:schemeClr val="bg1"/>
                </a:solidFill>
                <a:latin typeface="Minion pro"/>
                <a:cs typeface="Kartika" panose="02020503030404060203" pitchFamily="18" charset="0"/>
              </a:rPr>
              <a:t>Egenkapital</a:t>
            </a:r>
          </a:p>
          <a:p>
            <a:pPr marL="36000" algn="ctr">
              <a:spcBef>
                <a:spcPts val="600"/>
              </a:spcBef>
            </a:pPr>
            <a:endParaRPr lang="nb-NO" sz="800" dirty="0">
              <a:solidFill>
                <a:schemeClr val="bg1"/>
              </a:solidFill>
              <a:latin typeface="Minion pro"/>
              <a:cs typeface="Kartika" panose="02020503030404060203" pitchFamily="18" charset="0"/>
            </a:endParaRPr>
          </a:p>
          <a:p>
            <a:pPr marL="36000" algn="ctr">
              <a:spcBef>
                <a:spcPts val="600"/>
              </a:spcBef>
            </a:pPr>
            <a:endParaRPr lang="nb-NO" sz="800" dirty="0">
              <a:solidFill>
                <a:schemeClr val="bg1"/>
              </a:solidFill>
              <a:latin typeface="Minion pro"/>
              <a:cs typeface="Kartika" panose="02020503030404060203" pitchFamily="18" charset="0"/>
            </a:endParaRPr>
          </a:p>
        </p:txBody>
      </p:sp>
      <p:sp>
        <p:nvSpPr>
          <p:cNvPr id="14" name="Rectangle 13">
            <a:extLst>
              <a:ext uri="{FF2B5EF4-FFF2-40B4-BE49-F238E27FC236}">
                <a16:creationId xmlns:a16="http://schemas.microsoft.com/office/drawing/2014/main" id="{62800280-7EE7-4C43-B0F3-AC61D26CA27D}"/>
              </a:ext>
            </a:extLst>
          </p:cNvPr>
          <p:cNvSpPr/>
          <p:nvPr/>
        </p:nvSpPr>
        <p:spPr>
          <a:xfrm>
            <a:off x="5704062" y="4216762"/>
            <a:ext cx="1949245" cy="1832720"/>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91440" bIns="45720" numCol="1" spcCol="0" rtlCol="0" fromWordArt="0" anchor="t" anchorCtr="0" forceAA="0" compatLnSpc="1">
            <a:prstTxWarp prst="textNoShape">
              <a:avLst/>
            </a:prstTxWarp>
            <a:noAutofit/>
          </a:bodyPr>
          <a:lstStyle/>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r>
              <a:rPr lang="nb-NO" sz="2400" dirty="0">
                <a:solidFill>
                  <a:schemeClr val="bg1"/>
                </a:solidFill>
                <a:latin typeface="Minion pro"/>
                <a:cs typeface="Kartika" panose="02020503030404060203" pitchFamily="18" charset="0"/>
              </a:rPr>
              <a:t>Gjeld</a:t>
            </a:r>
            <a:endParaRPr lang="nb-NO" sz="300" dirty="0">
              <a:solidFill>
                <a:schemeClr val="bg1"/>
              </a:solidFill>
              <a:latin typeface="Minion pro"/>
              <a:cs typeface="Kartika" panose="02020503030404060203" pitchFamily="18" charset="0"/>
            </a:endParaRPr>
          </a:p>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endParaRPr lang="nb-NO" sz="300" dirty="0">
              <a:solidFill>
                <a:schemeClr val="bg1"/>
              </a:solidFill>
              <a:latin typeface="Minion pro"/>
              <a:cs typeface="Kartika" panose="02020503030404060203" pitchFamily="18" charset="0"/>
            </a:endParaRPr>
          </a:p>
          <a:p>
            <a:pPr marL="36000" algn="ctr">
              <a:spcBef>
                <a:spcPts val="600"/>
              </a:spcBef>
            </a:pPr>
            <a:endParaRPr lang="nb-NO" sz="300" dirty="0">
              <a:solidFill>
                <a:schemeClr val="bg1"/>
              </a:solidFill>
              <a:latin typeface="Minion pro"/>
              <a:cs typeface="Kartika" panose="02020503030404060203" pitchFamily="18" charset="0"/>
            </a:endParaRPr>
          </a:p>
        </p:txBody>
      </p:sp>
      <p:pic>
        <p:nvPicPr>
          <p:cNvPr id="5" name="Picture 4">
            <a:extLst>
              <a:ext uri="{FF2B5EF4-FFF2-40B4-BE49-F238E27FC236}">
                <a16:creationId xmlns:a16="http://schemas.microsoft.com/office/drawing/2014/main" id="{665FE2C8-0361-4361-B022-B1B100575F7E}"/>
              </a:ext>
            </a:extLst>
          </p:cNvPr>
          <p:cNvPicPr>
            <a:picLocks noChangeAspect="1"/>
          </p:cNvPicPr>
          <p:nvPr/>
        </p:nvPicPr>
        <p:blipFill>
          <a:blip r:embed="rId2"/>
          <a:stretch>
            <a:fillRect/>
          </a:stretch>
        </p:blipFill>
        <p:spPr>
          <a:xfrm>
            <a:off x="9666449" y="5149497"/>
            <a:ext cx="562072" cy="551007"/>
          </a:xfrm>
          <a:prstGeom prst="rect">
            <a:avLst/>
          </a:prstGeom>
        </p:spPr>
      </p:pic>
      <p:sp>
        <p:nvSpPr>
          <p:cNvPr id="13" name="TextBox 12">
            <a:extLst>
              <a:ext uri="{FF2B5EF4-FFF2-40B4-BE49-F238E27FC236}">
                <a16:creationId xmlns:a16="http://schemas.microsoft.com/office/drawing/2014/main" id="{C6E9C7F9-7F29-4B33-A3B3-0170927AD83E}"/>
              </a:ext>
            </a:extLst>
          </p:cNvPr>
          <p:cNvSpPr txBox="1"/>
          <p:nvPr/>
        </p:nvSpPr>
        <p:spPr>
          <a:xfrm>
            <a:off x="7679768" y="4450677"/>
            <a:ext cx="2793302" cy="923330"/>
          </a:xfrm>
          <a:prstGeom prst="rect">
            <a:avLst/>
          </a:prstGeom>
          <a:noFill/>
        </p:spPr>
        <p:txBody>
          <a:bodyPr wrap="square">
            <a:spAutoFit/>
          </a:bodyPr>
          <a:lstStyle>
            <a:defPPr>
              <a:defRPr lang="en-US"/>
            </a:defPPr>
            <a:lvl1pPr>
              <a:defRPr>
                <a:latin typeface="Arial Nova" panose="020B0504020202020204" pitchFamily="34" charset="0"/>
                <a:cs typeface="Calibri Light" panose="020F0302020204030204" pitchFamily="34" charset="0"/>
              </a:defRPr>
            </a:lvl1pPr>
          </a:lstStyle>
          <a:p>
            <a:r>
              <a:rPr lang="nb-NO" dirty="0"/>
              <a:t>Leverandørgjelden til VW på kr 350 000 forsvinner ut av balansen </a:t>
            </a:r>
          </a:p>
        </p:txBody>
      </p:sp>
      <p:sp>
        <p:nvSpPr>
          <p:cNvPr id="15" name="TextBox 14">
            <a:extLst>
              <a:ext uri="{FF2B5EF4-FFF2-40B4-BE49-F238E27FC236}">
                <a16:creationId xmlns:a16="http://schemas.microsoft.com/office/drawing/2014/main" id="{83A468FA-2BEE-4F04-88A3-5AA8689D8D05}"/>
              </a:ext>
            </a:extLst>
          </p:cNvPr>
          <p:cNvSpPr txBox="1"/>
          <p:nvPr/>
        </p:nvSpPr>
        <p:spPr>
          <a:xfrm>
            <a:off x="606056" y="5170706"/>
            <a:ext cx="2972729" cy="646331"/>
          </a:xfrm>
          <a:prstGeom prst="rect">
            <a:avLst/>
          </a:prstGeom>
          <a:noFill/>
        </p:spPr>
        <p:txBody>
          <a:bodyPr wrap="square">
            <a:spAutoFit/>
          </a:bodyPr>
          <a:lstStyle>
            <a:defPPr>
              <a:defRPr lang="en-US"/>
            </a:defPPr>
            <a:lvl1pPr>
              <a:defRPr>
                <a:latin typeface="Arial Nova" panose="020B0504020202020204" pitchFamily="34" charset="0"/>
                <a:cs typeface="Calibri Light" panose="020F0302020204030204" pitchFamily="34" charset="0"/>
              </a:defRPr>
            </a:lvl1pPr>
          </a:lstStyle>
          <a:p>
            <a:r>
              <a:rPr lang="nb-NO" dirty="0"/>
              <a:t>Bankinnskuddet reduseres med kr 350 000</a:t>
            </a:r>
          </a:p>
        </p:txBody>
      </p:sp>
      <p:sp>
        <p:nvSpPr>
          <p:cNvPr id="16" name="Rectangle 15">
            <a:extLst>
              <a:ext uri="{FF2B5EF4-FFF2-40B4-BE49-F238E27FC236}">
                <a16:creationId xmlns:a16="http://schemas.microsoft.com/office/drawing/2014/main" id="{0C62C6A3-7B3A-453A-85C0-10DB9B2E27F1}"/>
              </a:ext>
            </a:extLst>
          </p:cNvPr>
          <p:cNvSpPr/>
          <p:nvPr/>
        </p:nvSpPr>
        <p:spPr>
          <a:xfrm>
            <a:off x="3719963" y="5109065"/>
            <a:ext cx="1949246" cy="591439"/>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a:latin typeface="Calibri Light" panose="020F0302020204030204" pitchFamily="34" charset="0"/>
                <a:cs typeface="Calibri Light" panose="020F0302020204030204" pitchFamily="34" charset="0"/>
              </a:rPr>
              <a:t>Bankinnskudd     50 000</a:t>
            </a:r>
          </a:p>
        </p:txBody>
      </p:sp>
      <p:sp>
        <p:nvSpPr>
          <p:cNvPr id="19" name="Rectangle 18">
            <a:extLst>
              <a:ext uri="{FF2B5EF4-FFF2-40B4-BE49-F238E27FC236}">
                <a16:creationId xmlns:a16="http://schemas.microsoft.com/office/drawing/2014/main" id="{98ED69C9-2E41-4EB0-95B9-B9FC5783DB98}"/>
              </a:ext>
            </a:extLst>
          </p:cNvPr>
          <p:cNvSpPr/>
          <p:nvPr/>
        </p:nvSpPr>
        <p:spPr>
          <a:xfrm>
            <a:off x="5700693" y="3492852"/>
            <a:ext cx="1944559" cy="591439"/>
          </a:xfrm>
          <a:prstGeom prst="rect">
            <a:avLst/>
          </a:prstGeom>
          <a:solidFill>
            <a:srgbClr val="7DA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2000" dirty="0">
                <a:latin typeface="Calibri Light" panose="020F0302020204030204" pitchFamily="34" charset="0"/>
                <a:cs typeface="Calibri Light" panose="020F0302020204030204" pitchFamily="34" charset="0"/>
              </a:rPr>
              <a:t>50 000</a:t>
            </a:r>
          </a:p>
        </p:txBody>
      </p:sp>
      <p:sp>
        <p:nvSpPr>
          <p:cNvPr id="4" name="TextBox 3">
            <a:extLst>
              <a:ext uri="{FF2B5EF4-FFF2-40B4-BE49-F238E27FC236}">
                <a16:creationId xmlns:a16="http://schemas.microsoft.com/office/drawing/2014/main" id="{A09F2258-DB12-97FD-8EB7-9FEFB90EFA7F}"/>
              </a:ext>
            </a:extLst>
          </p:cNvPr>
          <p:cNvSpPr txBox="1"/>
          <p:nvPr/>
        </p:nvSpPr>
        <p:spPr>
          <a:xfrm>
            <a:off x="411402" y="299714"/>
            <a:ext cx="6096000" cy="577081"/>
          </a:xfrm>
          <a:prstGeom prst="rect">
            <a:avLst/>
          </a:prstGeom>
        </p:spPr>
        <p:txBody>
          <a:bodyPr vert="horz" wrap="square" lIns="91440" tIns="45720" rIns="91440" bIns="45720" rtlCol="0" anchor="ctr">
            <a:spAutoFit/>
          </a:bodyPr>
          <a:lstStyle>
            <a:lvl1pPr>
              <a:lnSpc>
                <a:spcPct val="90000"/>
              </a:lnSpc>
              <a:spcBef>
                <a:spcPct val="0"/>
              </a:spcBef>
              <a:buNone/>
              <a:defRPr sz="3500">
                <a:solidFill>
                  <a:srgbClr val="41723A"/>
                </a:solidFill>
                <a:latin typeface="Calibri Light" panose="020F0302020204030204" pitchFamily="34" charset="0"/>
                <a:ea typeface="+mj-ea"/>
                <a:cs typeface="Calibri Light" panose="020F0302020204030204" pitchFamily="34" charset="0"/>
              </a:defRPr>
            </a:lvl1pPr>
          </a:lstStyle>
          <a:p>
            <a:r>
              <a:rPr lang="nb-NO" dirty="0">
                <a:solidFill>
                  <a:srgbClr val="5B937F"/>
                </a:solidFill>
              </a:rPr>
              <a:t>Balanselikningen;</a:t>
            </a:r>
            <a:endParaRPr lang="en-GB" dirty="0">
              <a:solidFill>
                <a:srgbClr val="5B937F"/>
              </a:solidFill>
            </a:endParaRPr>
          </a:p>
        </p:txBody>
      </p:sp>
      <p:pic>
        <p:nvPicPr>
          <p:cNvPr id="6" name="Picture 5">
            <a:extLst>
              <a:ext uri="{FF2B5EF4-FFF2-40B4-BE49-F238E27FC236}">
                <a16:creationId xmlns:a16="http://schemas.microsoft.com/office/drawing/2014/main" id="{2FFCE0B3-945F-7139-52E5-2EF8C4AE6FC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799386" y="191430"/>
            <a:ext cx="1044000" cy="1044000"/>
          </a:xfrm>
          <a:prstGeom prst="rect">
            <a:avLst/>
          </a:prstGeom>
        </p:spPr>
      </p:pic>
    </p:spTree>
    <p:extLst>
      <p:ext uri="{BB962C8B-B14F-4D97-AF65-F5344CB8AC3E}">
        <p14:creationId xmlns:p14="http://schemas.microsoft.com/office/powerpoint/2010/main" val="333024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4" grpId="0" animBg="1"/>
      <p:bldP spid="13" grpId="0"/>
      <p:bldP spid="15" grpId="0"/>
      <p:bldP spid="16"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46D264-157E-8CA3-670D-D8C9CCB2F1BF}"/>
              </a:ext>
            </a:extLst>
          </p:cNvPr>
          <p:cNvSpPr txBox="1"/>
          <p:nvPr/>
        </p:nvSpPr>
        <p:spPr>
          <a:xfrm>
            <a:off x="309169" y="1843272"/>
            <a:ext cx="3723177" cy="2676779"/>
          </a:xfrm>
          <a:prstGeom prst="rect">
            <a:avLst/>
          </a:prstGeom>
        </p:spPr>
        <p:txBody>
          <a:bodyPr vert="horz" lIns="91440" tIns="45720" rIns="91440" bIns="45720" rtlCol="0" anchor="ctr">
            <a:noAutofit/>
          </a:bodyPr>
          <a:lstStyle>
            <a:lvl1pPr>
              <a:lnSpc>
                <a:spcPct val="90000"/>
              </a:lnSpc>
              <a:spcBef>
                <a:spcPct val="0"/>
              </a:spcBef>
              <a:buNone/>
              <a:defRPr sz="3800" b="1" u="sng">
                <a:solidFill>
                  <a:srgbClr val="C00000"/>
                </a:solidFill>
                <a:latin typeface="+mj-lt"/>
                <a:ea typeface="+mj-ea"/>
                <a:cs typeface="+mj-cs"/>
              </a:defRPr>
            </a:lvl1pPr>
          </a:lstStyle>
          <a:p>
            <a:r>
              <a:rPr lang="nb-NO" sz="4400" b="0" u="none" dirty="0">
                <a:solidFill>
                  <a:srgbClr val="5B937F"/>
                </a:solidFill>
              </a:rPr>
              <a:t>Regnskap muliggjør effektiv kommunikasjon</a:t>
            </a:r>
          </a:p>
        </p:txBody>
      </p:sp>
      <p:sp>
        <p:nvSpPr>
          <p:cNvPr id="7" name="TextBox 6">
            <a:extLst>
              <a:ext uri="{FF2B5EF4-FFF2-40B4-BE49-F238E27FC236}">
                <a16:creationId xmlns:a16="http://schemas.microsoft.com/office/drawing/2014/main" id="{489F0C17-1156-07AC-569C-BDCBE1BAA73B}"/>
              </a:ext>
            </a:extLst>
          </p:cNvPr>
          <p:cNvSpPr txBox="1"/>
          <p:nvPr/>
        </p:nvSpPr>
        <p:spPr>
          <a:xfrm>
            <a:off x="4654450" y="1366897"/>
            <a:ext cx="6897348" cy="2062103"/>
          </a:xfrm>
          <a:prstGeom prst="rect">
            <a:avLst/>
          </a:prstGeom>
          <a:noFill/>
        </p:spPr>
        <p:txBody>
          <a:bodyPr wrap="square">
            <a:spAutoFit/>
          </a:bodyPr>
          <a:lstStyle/>
          <a:p>
            <a:pPr marL="342900" indent="-342900">
              <a:buFont typeface="Arial" panose="020B0604020202020204" pitchFamily="34" charset="0"/>
              <a:buChar char="•"/>
            </a:pPr>
            <a:r>
              <a:rPr lang="nb-NO" sz="3200" b="0" i="1" u="none" strike="noStrike" baseline="0" dirty="0">
                <a:solidFill>
                  <a:srgbClr val="222221"/>
                </a:solidFill>
                <a:latin typeface="Times New Roman" panose="02020603050405020304" pitchFamily="18" charset="0"/>
                <a:cs typeface="Times New Roman" panose="02020603050405020304" pitchFamily="18" charset="0"/>
              </a:rPr>
              <a:t>Historien til enhver bedrift, uansett størrelse, bransje eller geografi, blir fortalt gjennom økonomiske oversikter og regnskapsrapporter. </a:t>
            </a:r>
            <a:endParaRPr lang="en-GB" sz="3200" dirty="0"/>
          </a:p>
        </p:txBody>
      </p:sp>
      <p:cxnSp>
        <p:nvCxnSpPr>
          <p:cNvPr id="9" name="Straight Connector 8">
            <a:extLst>
              <a:ext uri="{FF2B5EF4-FFF2-40B4-BE49-F238E27FC236}">
                <a16:creationId xmlns:a16="http://schemas.microsoft.com/office/drawing/2014/main" id="{61C8DD23-581D-3F33-7D71-475CF8820884}"/>
              </a:ext>
            </a:extLst>
          </p:cNvPr>
          <p:cNvCxnSpPr/>
          <p:nvPr/>
        </p:nvCxnSpPr>
        <p:spPr>
          <a:xfrm>
            <a:off x="4339652" y="667062"/>
            <a:ext cx="0" cy="5756223"/>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F94136A-B8A8-E782-7BD7-33E719E88997}"/>
              </a:ext>
            </a:extLst>
          </p:cNvPr>
          <p:cNvSpPr txBox="1"/>
          <p:nvPr/>
        </p:nvSpPr>
        <p:spPr>
          <a:xfrm>
            <a:off x="4654450" y="3982558"/>
            <a:ext cx="7009776" cy="1569660"/>
          </a:xfrm>
          <a:prstGeom prst="rect">
            <a:avLst/>
          </a:prstGeom>
          <a:noFill/>
        </p:spPr>
        <p:txBody>
          <a:bodyPr wrap="square">
            <a:spAutoFit/>
          </a:bodyPr>
          <a:lstStyle>
            <a:defPPr>
              <a:defRPr lang="nb-NO"/>
            </a:defPPr>
            <a:lvl1pPr marL="342900" indent="-342900">
              <a:buFont typeface="Arial" panose="020B0604020202020204" pitchFamily="34" charset="0"/>
              <a:buChar char="•"/>
              <a:defRPr sz="2400" b="0" i="1" u="none" strike="noStrike" baseline="0">
                <a:solidFill>
                  <a:srgbClr val="222221"/>
                </a:solidFill>
                <a:latin typeface="Times New Roman" panose="02020603050405020304" pitchFamily="18" charset="0"/>
                <a:cs typeface="Times New Roman" panose="02020603050405020304" pitchFamily="18" charset="0"/>
              </a:defRPr>
            </a:lvl1pPr>
          </a:lstStyle>
          <a:p>
            <a:r>
              <a:rPr lang="nb-NO" sz="3200" dirty="0"/>
              <a:t>Resultater, gjeld, inntekt og kostnader, lønninger og kostnaden for å beholde kunder, finner du i regnskapet.</a:t>
            </a:r>
            <a:endParaRPr lang="en-GB" sz="3200" dirty="0"/>
          </a:p>
        </p:txBody>
      </p:sp>
    </p:spTree>
    <p:extLst>
      <p:ext uri="{BB962C8B-B14F-4D97-AF65-F5344CB8AC3E}">
        <p14:creationId xmlns:p14="http://schemas.microsoft.com/office/powerpoint/2010/main" val="41000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1"/>
          <p:cNvSpPr>
            <a:spLocks noGrp="1"/>
          </p:cNvSpPr>
          <p:nvPr>
            <p:ph type="title"/>
          </p:nvPr>
        </p:nvSpPr>
        <p:spPr>
          <a:xfrm>
            <a:off x="324727" y="332588"/>
            <a:ext cx="11275393" cy="646331"/>
          </a:xfrm>
        </p:spPr>
        <p:txBody>
          <a:bodyPr vert="horz" wrap="square" lIns="91440" tIns="45720" rIns="91440" bIns="45720" rtlCol="0" anchor="ctr">
            <a:spAutoFit/>
          </a:bodyPr>
          <a:lstStyle/>
          <a:p>
            <a:r>
              <a:rPr lang="nb-NO" sz="4000" dirty="0">
                <a:solidFill>
                  <a:srgbClr val="41723A"/>
                </a:solidFill>
                <a:latin typeface="Calibri Light" panose="020F0302020204030204" pitchFamily="34" charset="0"/>
                <a:cs typeface="Calibri Light" panose="020F0302020204030204" pitchFamily="34" charset="0"/>
              </a:rPr>
              <a:t>Utgifter, kostnader og utbetalinger – ikke det samme</a:t>
            </a:r>
          </a:p>
        </p:txBody>
      </p:sp>
      <p:sp useBgFill="1">
        <p:nvSpPr>
          <p:cNvPr id="2" name="Rectangle 1"/>
          <p:cNvSpPr/>
          <p:nvPr/>
        </p:nvSpPr>
        <p:spPr>
          <a:xfrm>
            <a:off x="492173" y="1448457"/>
            <a:ext cx="10993973" cy="2246769"/>
          </a:xfrm>
          <a:prstGeom prst="rect">
            <a:avLst/>
          </a:prstGeom>
        </p:spPr>
        <p:txBody>
          <a:bodyPr wrap="square">
            <a:spAutoFit/>
          </a:bodyPr>
          <a:lstStyle/>
          <a:p>
            <a:pPr marL="457200" indent="-457200">
              <a:buFont typeface="Arial" panose="020B0604020202020204" pitchFamily="34" charset="0"/>
              <a:buChar char="•"/>
            </a:pPr>
            <a:r>
              <a:rPr lang="nb-NO" sz="2800" dirty="0">
                <a:latin typeface="Calibri     "/>
                <a:cs typeface="Calibri Light" panose="020F0302020204030204" pitchFamily="34" charset="0"/>
              </a:rPr>
              <a:t>En </a:t>
            </a:r>
            <a:r>
              <a:rPr lang="nb-NO" sz="2800" b="1" u="sng" dirty="0">
                <a:solidFill>
                  <a:srgbClr val="385723"/>
                </a:solidFill>
                <a:latin typeface="Calibri     "/>
                <a:cs typeface="Calibri Light" panose="020F0302020204030204" pitchFamily="34" charset="0"/>
              </a:rPr>
              <a:t>utgift</a:t>
            </a:r>
            <a:r>
              <a:rPr lang="nb-NO" sz="2800" dirty="0">
                <a:solidFill>
                  <a:schemeClr val="accent1"/>
                </a:solidFill>
                <a:latin typeface="Calibri     "/>
                <a:cs typeface="Calibri Light" panose="020F0302020204030204" pitchFamily="34" charset="0"/>
              </a:rPr>
              <a:t> </a:t>
            </a:r>
            <a:r>
              <a:rPr lang="nb-NO" sz="2800" dirty="0">
                <a:latin typeface="Calibri     "/>
                <a:cs typeface="Calibri Light" panose="020F0302020204030204" pitchFamily="34" charset="0"/>
              </a:rPr>
              <a:t>er en betalingsforpliktelse</a:t>
            </a:r>
          </a:p>
          <a:p>
            <a:pPr marL="457200" indent="-457200">
              <a:buFont typeface="Arial" panose="020B0604020202020204" pitchFamily="34" charset="0"/>
              <a:buChar char="•"/>
            </a:pPr>
            <a:endParaRPr lang="nb-NO" sz="2800" dirty="0">
              <a:solidFill>
                <a:schemeClr val="accent1"/>
              </a:solidFill>
              <a:latin typeface="Calibri     "/>
              <a:cs typeface="Calibri Light" panose="020F0302020204030204" pitchFamily="34" charset="0"/>
            </a:endParaRPr>
          </a:p>
          <a:p>
            <a:pPr marL="457200" indent="-457200">
              <a:buFont typeface="Arial" panose="020B0604020202020204" pitchFamily="34" charset="0"/>
              <a:buChar char="•"/>
            </a:pPr>
            <a:r>
              <a:rPr lang="nb-NO" sz="2800" b="1" u="sng" dirty="0">
                <a:solidFill>
                  <a:srgbClr val="385723"/>
                </a:solidFill>
                <a:latin typeface="Calibri     "/>
                <a:cs typeface="Calibri Light" panose="020F0302020204030204" pitchFamily="34" charset="0"/>
              </a:rPr>
              <a:t>Kostnad</a:t>
            </a:r>
            <a:r>
              <a:rPr lang="nb-NO" sz="2800" dirty="0">
                <a:latin typeface="Calibri     "/>
                <a:cs typeface="Calibri Light" panose="020F0302020204030204" pitchFamily="34" charset="0"/>
              </a:rPr>
              <a:t> verdien av ressurser et foretak forbruker</a:t>
            </a:r>
          </a:p>
          <a:p>
            <a:endParaRPr lang="nb-NO" sz="2800" dirty="0">
              <a:latin typeface="Calibri     "/>
              <a:cs typeface="Calibri Light" panose="020F0302020204030204" pitchFamily="34" charset="0"/>
            </a:endParaRPr>
          </a:p>
          <a:p>
            <a:pPr marL="457200" indent="-457200">
              <a:buFont typeface="Arial" panose="020B0604020202020204" pitchFamily="34" charset="0"/>
              <a:buChar char="•"/>
            </a:pPr>
            <a:r>
              <a:rPr lang="nb-NO" sz="2800" dirty="0">
                <a:latin typeface="Calibri     "/>
                <a:cs typeface="Calibri Light" panose="020F0302020204030204" pitchFamily="34" charset="0"/>
              </a:rPr>
              <a:t>En </a:t>
            </a:r>
            <a:r>
              <a:rPr lang="nb-NO" sz="2800" b="1" u="sng" dirty="0">
                <a:solidFill>
                  <a:srgbClr val="385723"/>
                </a:solidFill>
                <a:latin typeface="Calibri     "/>
                <a:cs typeface="Calibri Light" panose="020F0302020204030204" pitchFamily="34" charset="0"/>
              </a:rPr>
              <a:t>utbetaling</a:t>
            </a:r>
            <a:r>
              <a:rPr lang="nb-NO" sz="2800" dirty="0">
                <a:solidFill>
                  <a:schemeClr val="accent1"/>
                </a:solidFill>
                <a:latin typeface="Calibri     "/>
                <a:cs typeface="Calibri Light" panose="020F0302020204030204" pitchFamily="34" charset="0"/>
              </a:rPr>
              <a:t> </a:t>
            </a:r>
            <a:r>
              <a:rPr lang="nb-NO" sz="2800" dirty="0">
                <a:latin typeface="Calibri     "/>
                <a:cs typeface="Calibri Light" panose="020F0302020204030204" pitchFamily="34" charset="0"/>
              </a:rPr>
              <a:t>er å dekke en betalingsforpliktelse</a:t>
            </a:r>
          </a:p>
        </p:txBody>
      </p:sp>
    </p:spTree>
    <p:extLst>
      <p:ext uri="{BB962C8B-B14F-4D97-AF65-F5344CB8AC3E}">
        <p14:creationId xmlns:p14="http://schemas.microsoft.com/office/powerpoint/2010/main" val="410551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4D04241B6A2C49AEC0829EF2CEDC39" ma:contentTypeVersion="13" ma:contentTypeDescription="Create a new document." ma:contentTypeScope="" ma:versionID="5ad66e5aa1a913266c0a57961daaf30d">
  <xsd:schema xmlns:xsd="http://www.w3.org/2001/XMLSchema" xmlns:xs="http://www.w3.org/2001/XMLSchema" xmlns:p="http://schemas.microsoft.com/office/2006/metadata/properties" xmlns:ns3="44bfa961-d78b-447a-878e-35665a8e91da" xmlns:ns4="798669ef-5b93-4279-81b9-857416755ccd" targetNamespace="http://schemas.microsoft.com/office/2006/metadata/properties" ma:root="true" ma:fieldsID="fcb947eb79d02d64013818fd7b672b1b" ns3:_="" ns4:_="">
    <xsd:import namespace="44bfa961-d78b-447a-878e-35665a8e91da"/>
    <xsd:import namespace="798669ef-5b93-4279-81b9-857416755cc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bfa961-d78b-447a-878e-35665a8e91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98669ef-5b93-4279-81b9-857416755ccd"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A239D5-2D85-4CD5-B070-0B4FAC9BC023}">
  <ds:schemaRefs>
    <ds:schemaRef ds:uri="http://schemas.microsoft.com/sharepoint/v3/contenttype/forms"/>
  </ds:schemaRefs>
</ds:datastoreItem>
</file>

<file path=customXml/itemProps2.xml><?xml version="1.0" encoding="utf-8"?>
<ds:datastoreItem xmlns:ds="http://schemas.openxmlformats.org/officeDocument/2006/customXml" ds:itemID="{8868FAF5-4742-48A4-8732-20D0121F1250}">
  <ds:schemaRefs>
    <ds:schemaRef ds:uri="44bfa961-d78b-447a-878e-35665a8e91da"/>
    <ds:schemaRef ds:uri="798669ef-5b93-4279-81b9-857416755c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85EF68D-BF86-49A6-A158-B69A2762EC50}">
  <ds:schemaRefs>
    <ds:schemaRef ds:uri="44bfa961-d78b-447a-878e-35665a8e91da"/>
    <ds:schemaRef ds:uri="798669ef-5b93-4279-81b9-857416755c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6349</TotalTime>
  <Words>2267</Words>
  <Application>Microsoft Macintosh PowerPoint</Application>
  <PresentationFormat>Widescreen</PresentationFormat>
  <Paragraphs>443</Paragraphs>
  <Slides>45</Slides>
  <Notes>22</Notes>
  <HiddenSlides>0</HiddenSlides>
  <MMClips>0</MMClips>
  <ScaleCrop>false</ScaleCrop>
  <HeadingPairs>
    <vt:vector size="8" baseType="variant">
      <vt:variant>
        <vt:lpstr>Brukte skrifter</vt:lpstr>
      </vt:variant>
      <vt:variant>
        <vt:i4>22</vt:i4>
      </vt:variant>
      <vt:variant>
        <vt:lpstr>Tema</vt:lpstr>
      </vt:variant>
      <vt:variant>
        <vt:i4>1</vt:i4>
      </vt:variant>
      <vt:variant>
        <vt:lpstr>Innebygde OLE-servere</vt:lpstr>
      </vt:variant>
      <vt:variant>
        <vt:i4>1</vt:i4>
      </vt:variant>
      <vt:variant>
        <vt:lpstr>Lysbildetitler</vt:lpstr>
      </vt:variant>
      <vt:variant>
        <vt:i4>45</vt:i4>
      </vt:variant>
    </vt:vector>
  </HeadingPairs>
  <TitlesOfParts>
    <vt:vector size="69" baseType="lpstr">
      <vt:lpstr>Abadi</vt:lpstr>
      <vt:lpstr>Aldhabi</vt:lpstr>
      <vt:lpstr>Algerian</vt:lpstr>
      <vt:lpstr>Arial</vt:lpstr>
      <vt:lpstr>Arial Black</vt:lpstr>
      <vt:lpstr>Arial Nova</vt:lpstr>
      <vt:lpstr>Calibri</vt:lpstr>
      <vt:lpstr>Calibri    </vt:lpstr>
      <vt:lpstr>Calibri     </vt:lpstr>
      <vt:lpstr>Calibri Light</vt:lpstr>
      <vt:lpstr>Century Gothic</vt:lpstr>
      <vt:lpstr>inherit</vt:lpstr>
      <vt:lpstr>Kartika</vt:lpstr>
      <vt:lpstr>Minion Pro</vt:lpstr>
      <vt:lpstr>Minion Pro</vt:lpstr>
      <vt:lpstr>MinionPro-It</vt:lpstr>
      <vt:lpstr>MinionPro-Regular</vt:lpstr>
      <vt:lpstr>Roobert</vt:lpstr>
      <vt:lpstr>Symbol</vt:lpstr>
      <vt:lpstr>Times New Roman</vt:lpstr>
      <vt:lpstr>Whitney Book</vt:lpstr>
      <vt:lpstr>Whitney-Semibold</vt:lpstr>
      <vt:lpstr>Office Theme</vt:lpstr>
      <vt:lpstr>Worksheet</vt:lpstr>
      <vt:lpstr>Finansregnskapet</vt:lpstr>
      <vt:lpstr>Hvordan</vt:lpstr>
      <vt:lpstr>Fra registrering til formidling</vt:lpstr>
      <vt:lpstr>PowerPoint-presentasjon</vt:lpstr>
      <vt:lpstr>PowerPoint-presentasjon</vt:lpstr>
      <vt:lpstr>PowerPoint-presentasjon</vt:lpstr>
      <vt:lpstr>PowerPoint-presentasjon</vt:lpstr>
      <vt:lpstr>PowerPoint-presentasjon</vt:lpstr>
      <vt:lpstr>Utgifter, kostnader og utbetalinger – ikke det samme</vt:lpstr>
      <vt:lpstr>Utgifter, kostnader og utbetalinger</vt:lpstr>
      <vt:lpstr>Utgifter, kostnader og utbetalinger</vt:lpstr>
      <vt:lpstr>Utgifter, kostnader og utbetalinger</vt:lpstr>
      <vt:lpstr>Utgift, kostnad, utbetaling; et eksempel</vt:lpstr>
      <vt:lpstr>Hvem må føre regnskap? </vt:lpstr>
      <vt:lpstr>Årsregnskapet inngår i årsrapporten</vt:lpstr>
      <vt:lpstr>Regnskapets samfunnsnytte</vt:lpstr>
      <vt:lpstr>Hvor finner vi finansregnskaper til norske selskaper?</vt:lpstr>
      <vt:lpstr>PowerPoint-presentasjon</vt:lpstr>
      <vt:lpstr>Bedriftens eiendeler</vt:lpstr>
      <vt:lpstr>Eiendeler er inndelt i to kategorier</vt:lpstr>
      <vt:lpstr>Forskjellen på omløpsmidler og anleggsmidler</vt:lpstr>
      <vt:lpstr>Finansiering av eiendelene</vt:lpstr>
      <vt:lpstr>To hovedkomponenter i regnskapet</vt:lpstr>
      <vt:lpstr>PowerPoint-presentasjon</vt:lpstr>
      <vt:lpstr>PowerPoint-presentasjon</vt:lpstr>
      <vt:lpstr>PowerPoint-presentasjon</vt:lpstr>
      <vt:lpstr>PowerPoint-presentasjon</vt:lpstr>
      <vt:lpstr>Hva er Egenkapital (EK)?</vt:lpstr>
      <vt:lpstr>PowerPoint-presentasjon</vt:lpstr>
      <vt:lpstr>Regnskapsanalyse</vt:lpstr>
      <vt:lpstr>De fem trinnene i regnskapsanalysen</vt:lpstr>
      <vt:lpstr>Arbeidskapital («Working Capital»)</vt:lpstr>
      <vt:lpstr>Finansregnskapet, aksjemarkedet og vurdering av selskapsverdi</vt:lpstr>
      <vt:lpstr>P/B</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Bærekraftsrapportering</vt:lpstr>
      <vt:lpstr>PowerPoint-presentasjon</vt:lpstr>
      <vt:lpstr>PowerPoint-presentasjon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Stig Aleksander Aune</dc:creator>
  <cp:lastModifiedBy>Atle Guttormsen</cp:lastModifiedBy>
  <cp:revision>6</cp:revision>
  <cp:lastPrinted>2022-08-15T12:13:30Z</cp:lastPrinted>
  <dcterms:created xsi:type="dcterms:W3CDTF">2020-04-25T06:19:07Z</dcterms:created>
  <dcterms:modified xsi:type="dcterms:W3CDTF">2026-01-09T18:44:32Z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0x010100934D04241B6A2C49AEC0829EF2CEDC39</vt:lpwstr>
  </property>
  <property fmtid="{D5CDD505-2E9C-101B-9397-08002B2CF9AE}" pid="3" name="MSIP_Label_d0484126-3486-41a9-802e-7f1e2277276c_Enabled">
    <vt:lpwstr>true</vt:lpwstr>
  </property>
  <property fmtid="{D5CDD505-2E9C-101B-9397-08002B2CF9AE}" pid="4" name="MSIP_Label_d0484126-3486-41a9-802e-7f1e2277276c_SetDate">
    <vt:lpwstr>2022-09-14T05:53:48Z</vt:lpwstr>
  </property>
  <property fmtid="{D5CDD505-2E9C-101B-9397-08002B2CF9AE}" pid="5" name="MSIP_Label_d0484126-3486-41a9-802e-7f1e2277276c_Method">
    <vt:lpwstr>Standard</vt:lpwstr>
  </property>
  <property fmtid="{D5CDD505-2E9C-101B-9397-08002B2CF9AE}" pid="6" name="MSIP_Label_d0484126-3486-41a9-802e-7f1e2277276c_Name">
    <vt:lpwstr>d0484126-3486-41a9-802e-7f1e2277276c</vt:lpwstr>
  </property>
  <property fmtid="{D5CDD505-2E9C-101B-9397-08002B2CF9AE}" pid="7" name="MSIP_Label_d0484126-3486-41a9-802e-7f1e2277276c_SiteId">
    <vt:lpwstr>eec01f8e-737f-43e3-9ed5-f8a59913bd82</vt:lpwstr>
  </property>
  <property fmtid="{D5CDD505-2E9C-101B-9397-08002B2CF9AE}" pid="8" name="MSIP_Label_d0484126-3486-41a9-802e-7f1e2277276c_ActionId">
    <vt:lpwstr>5e58fc8d-5d14-4628-851d-39773e01b1eb</vt:lpwstr>
  </property>
  <property fmtid="{D5CDD505-2E9C-101B-9397-08002B2CF9AE}" pid="9" name="MSIP_Label_d0484126-3486-41a9-802e-7f1e2277276c_ContentBits">
    <vt:lpwstr>0</vt:lpwstr>
  </property>
</Properties>
</file>